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gif" ContentType="image/gif"/>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51206400" cy="32918400"/>
  <p:notesSz cx="6858000" cy="9144000"/>
  <p:defaultTextStyle>
    <a:defPPr>
      <a:defRPr lang="en-US"/>
    </a:defPPr>
    <a:lvl1pPr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1pPr>
    <a:lvl2pPr marL="425224" indent="1482"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2pPr>
    <a:lvl3pPr marL="851928" indent="1482"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3pPr>
    <a:lvl4pPr marL="1278633" indent="1482"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4pPr>
    <a:lvl5pPr marL="1705338" indent="1482"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5pPr>
    <a:lvl6pPr marL="2133524" algn="l" defTabSz="426705" rtl="0" eaLnBrk="1" latinLnBrk="0" hangingPunct="1">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6pPr>
    <a:lvl7pPr marL="2560229" algn="l" defTabSz="426705" rtl="0" eaLnBrk="1" latinLnBrk="0" hangingPunct="1">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7pPr>
    <a:lvl8pPr marL="2986933" algn="l" defTabSz="426705" rtl="0" eaLnBrk="1" latinLnBrk="0" hangingPunct="1">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8pPr>
    <a:lvl9pPr marL="3413638" algn="l" defTabSz="426705" rtl="0" eaLnBrk="1" latinLnBrk="0" hangingPunct="1">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DFF18"/>
    <a:srgbClr val="FC97C7"/>
    <a:srgbClr val="1FFF0E"/>
    <a:srgbClr val="FC98C8"/>
    <a:srgbClr val="84DDFD"/>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3120" autoAdjust="0"/>
  </p:normalViewPr>
  <p:slideViewPr>
    <p:cSldViewPr>
      <p:cViewPr>
        <p:scale>
          <a:sx n="50" d="100"/>
          <a:sy n="50" d="100"/>
        </p:scale>
        <p:origin x="-80" y="3288"/>
      </p:cViewPr>
      <p:guideLst>
        <p:guide orient="horz" pos="10368"/>
        <p:guide pos="1612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171" d="100"/>
          <a:sy n="171" d="100"/>
        </p:scale>
        <p:origin x="-5592"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p:cNvSpPr>
          <p:nvPr>
            <p:ph type="hdr" sz="quarter"/>
          </p:nvPr>
        </p:nvSpPr>
        <p:spPr bwMode="auto">
          <a:xfrm>
            <a:off x="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5123" name="Rectangle 3"/>
          <p:cNvSpPr>
            <a:spLocks noGrp="1"/>
          </p:cNvSpPr>
          <p:nvPr>
            <p:ph type="dt" sz="quarter" idx="1"/>
          </p:nvPr>
        </p:nvSpPr>
        <p:spPr bwMode="auto">
          <a:xfrm>
            <a:off x="388620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5124" name="Rectangle 4"/>
          <p:cNvSpPr>
            <a:spLocks noGrp="1"/>
          </p:cNvSpPr>
          <p:nvPr>
            <p:ph type="ftr" sz="quarter" idx="2"/>
          </p:nvPr>
        </p:nvSpPr>
        <p:spPr bwMode="auto">
          <a:xfrm>
            <a:off x="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5125" name="Rectangle 5"/>
          <p:cNvSpPr>
            <a:spLocks noGrp="1"/>
          </p:cNvSpPr>
          <p:nvPr>
            <p:ph type="sldNum" sz="quarter" idx="3"/>
          </p:nvPr>
        </p:nvSpPr>
        <p:spPr bwMode="auto">
          <a:xfrm>
            <a:off x="388620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fld id="{59C928A8-94A8-2A48-A95B-59FC5A7B49CA}" type="slidenum">
              <a:rPr lang="en-US"/>
              <a:pPr>
                <a:defRPr/>
              </a:pPr>
              <a:t>‹#›</a:t>
            </a:fld>
            <a:endParaRPr lang="en-US"/>
          </a:p>
        </p:txBody>
      </p:sp>
    </p:spTree>
    <p:extLst>
      <p:ext uri="{BB962C8B-B14F-4D97-AF65-F5344CB8AC3E}">
        <p14:creationId xmlns:p14="http://schemas.microsoft.com/office/powerpoint/2010/main" val="1271988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p:cNvSpPr>
          <p:nvPr>
            <p:ph type="hdr" sz="quarter"/>
          </p:nvPr>
        </p:nvSpPr>
        <p:spPr bwMode="auto">
          <a:xfrm>
            <a:off x="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3075" name="Rectangle 3"/>
          <p:cNvSpPr>
            <a:spLocks noGrp="1"/>
          </p:cNvSpPr>
          <p:nvPr>
            <p:ph type="dt" idx="1"/>
          </p:nvPr>
        </p:nvSpPr>
        <p:spPr bwMode="auto">
          <a:xfrm>
            <a:off x="388620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762000" y="685800"/>
            <a:ext cx="5334000" cy="3429000"/>
          </a:xfrm>
          <a:prstGeom prst="rect">
            <a:avLst/>
          </a:prstGeom>
          <a:noFill/>
          <a:ln w="9525">
            <a:solidFill>
              <a:srgbClr val="000000"/>
            </a:solidFill>
            <a:miter lim="800000"/>
            <a:headEnd/>
            <a:tailEnd/>
          </a:ln>
        </p:spPr>
      </p:sp>
      <p:sp>
        <p:nvSpPr>
          <p:cNvPr id="3077" name="Rectangle 5"/>
          <p:cNvSpPr>
            <a:spLocks noGrp="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p:cNvSpPr>
          <p:nvPr>
            <p:ph type="ftr" sz="quarter" idx="4"/>
          </p:nvPr>
        </p:nvSpPr>
        <p:spPr bwMode="auto">
          <a:xfrm>
            <a:off x="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3079" name="Rectangle 7"/>
          <p:cNvSpPr>
            <a:spLocks noGrp="1"/>
          </p:cNvSpPr>
          <p:nvPr>
            <p:ph type="sldNum" sz="quarter" idx="5"/>
          </p:nvPr>
        </p:nvSpPr>
        <p:spPr bwMode="auto">
          <a:xfrm>
            <a:off x="388620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fld id="{D3678BC9-219F-414B-BB8F-04065DA079CD}" type="slidenum">
              <a:rPr lang="en-US"/>
              <a:pPr>
                <a:defRPr/>
              </a:pPr>
              <a:t>‹#›</a:t>
            </a:fld>
            <a:endParaRPr lang="en-US"/>
          </a:p>
        </p:txBody>
      </p:sp>
    </p:spTree>
    <p:extLst>
      <p:ext uri="{BB962C8B-B14F-4D97-AF65-F5344CB8AC3E}">
        <p14:creationId xmlns:p14="http://schemas.microsoft.com/office/powerpoint/2010/main" val="920508545"/>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900" kern="1200">
        <a:solidFill>
          <a:schemeClr val="tx1"/>
        </a:solidFill>
        <a:latin typeface="Times" pitchFamily="-109" charset="0"/>
        <a:ea typeface="ＭＳ Ｐゴシック" pitchFamily="-106" charset="-128"/>
        <a:cs typeface="ＭＳ Ｐゴシック" pitchFamily="-106" charset="-128"/>
      </a:defRPr>
    </a:lvl1pPr>
    <a:lvl2pPr marL="425224" algn="l" rtl="0" eaLnBrk="0" fontAlgn="base" hangingPunct="0">
      <a:spcBef>
        <a:spcPct val="0"/>
      </a:spcBef>
      <a:spcAft>
        <a:spcPct val="0"/>
      </a:spcAft>
      <a:defRPr sz="900" kern="1200">
        <a:solidFill>
          <a:schemeClr val="tx1"/>
        </a:solidFill>
        <a:latin typeface="Times" pitchFamily="-109" charset="0"/>
        <a:ea typeface="ＭＳ Ｐゴシック" pitchFamily="-109" charset="-128"/>
        <a:cs typeface="+mn-cs"/>
      </a:defRPr>
    </a:lvl2pPr>
    <a:lvl3pPr marL="851928" algn="l" rtl="0" eaLnBrk="0" fontAlgn="base" hangingPunct="0">
      <a:spcBef>
        <a:spcPct val="0"/>
      </a:spcBef>
      <a:spcAft>
        <a:spcPct val="0"/>
      </a:spcAft>
      <a:defRPr sz="900" kern="1200">
        <a:solidFill>
          <a:schemeClr val="tx1"/>
        </a:solidFill>
        <a:latin typeface="Times" pitchFamily="-109" charset="0"/>
        <a:ea typeface="ＭＳ Ｐゴシック" pitchFamily="-109" charset="-128"/>
        <a:cs typeface="+mn-cs"/>
      </a:defRPr>
    </a:lvl3pPr>
    <a:lvl4pPr marL="1278633" algn="l" rtl="0" eaLnBrk="0" fontAlgn="base" hangingPunct="0">
      <a:spcBef>
        <a:spcPct val="0"/>
      </a:spcBef>
      <a:spcAft>
        <a:spcPct val="0"/>
      </a:spcAft>
      <a:defRPr sz="900" kern="1200">
        <a:solidFill>
          <a:schemeClr val="tx1"/>
        </a:solidFill>
        <a:latin typeface="Times" pitchFamily="-109" charset="0"/>
        <a:ea typeface="ＭＳ Ｐゴシック" pitchFamily="-109" charset="-128"/>
        <a:cs typeface="+mn-cs"/>
      </a:defRPr>
    </a:lvl4pPr>
    <a:lvl5pPr marL="1705338" algn="l" rtl="0" eaLnBrk="0" fontAlgn="base" hangingPunct="0">
      <a:spcBef>
        <a:spcPct val="0"/>
      </a:spcBef>
      <a:spcAft>
        <a:spcPct val="0"/>
      </a:spcAft>
      <a:defRPr sz="900" kern="1200">
        <a:solidFill>
          <a:schemeClr val="tx1"/>
        </a:solidFill>
        <a:latin typeface="Times" pitchFamily="-109" charset="0"/>
        <a:ea typeface="ＭＳ Ｐゴシック" pitchFamily="-109" charset="-128"/>
        <a:cs typeface="+mn-cs"/>
      </a:defRPr>
    </a:lvl5pPr>
    <a:lvl6pPr marL="2133010" algn="l" defTabSz="426604" rtl="0" eaLnBrk="1" latinLnBrk="0" hangingPunct="1">
      <a:defRPr sz="900" kern="1200">
        <a:solidFill>
          <a:schemeClr val="tx1"/>
        </a:solidFill>
        <a:latin typeface="+mn-lt"/>
        <a:ea typeface="+mn-ea"/>
        <a:cs typeface="+mn-cs"/>
      </a:defRPr>
    </a:lvl6pPr>
    <a:lvl7pPr marL="2559614" algn="l" defTabSz="426604" rtl="0" eaLnBrk="1" latinLnBrk="0" hangingPunct="1">
      <a:defRPr sz="900" kern="1200">
        <a:solidFill>
          <a:schemeClr val="tx1"/>
        </a:solidFill>
        <a:latin typeface="+mn-lt"/>
        <a:ea typeface="+mn-ea"/>
        <a:cs typeface="+mn-cs"/>
      </a:defRPr>
    </a:lvl7pPr>
    <a:lvl8pPr marL="2986218" algn="l" defTabSz="426604" rtl="0" eaLnBrk="1" latinLnBrk="0" hangingPunct="1">
      <a:defRPr sz="900" kern="1200">
        <a:solidFill>
          <a:schemeClr val="tx1"/>
        </a:solidFill>
        <a:latin typeface="+mn-lt"/>
        <a:ea typeface="+mn-ea"/>
        <a:cs typeface="+mn-cs"/>
      </a:defRPr>
    </a:lvl8pPr>
    <a:lvl9pPr marL="3412818" algn="l" defTabSz="426604"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p:cNvSpPr>
          <p:nvPr>
            <p:ph type="sldNum" sz="quarter" idx="5"/>
          </p:nvPr>
        </p:nvSpPr>
        <p:spPr>
          <a:noFill/>
        </p:spPr>
        <p:txBody>
          <a:bodyPr/>
          <a:lstStyle/>
          <a:p>
            <a:fld id="{66CA9B51-183E-EC40-A453-55496E4F77E4}" type="slidenum">
              <a:rPr lang="en-US">
                <a:latin typeface="Times" pitchFamily="-108" charset="0"/>
                <a:ea typeface="ヒラギノ明朝 ProN W3" pitchFamily="-108" charset="-128"/>
                <a:cs typeface="ヒラギノ明朝 ProN W3" pitchFamily="-108" charset="-128"/>
                <a:sym typeface="Times" pitchFamily="-108" charset="0"/>
              </a:rPr>
              <a:pPr/>
              <a:t>1</a:t>
            </a:fld>
            <a:endParaRPr lang="en-US">
              <a:latin typeface="Times" pitchFamily="-108" charset="0"/>
              <a:ea typeface="ヒラギノ明朝 ProN W3" pitchFamily="-108" charset="-128"/>
              <a:cs typeface="ヒラギノ明朝 ProN W3" pitchFamily="-108" charset="-128"/>
              <a:sym typeface="Times" pitchFamily="-108" charset="0"/>
            </a:endParaRPr>
          </a:p>
        </p:txBody>
      </p:sp>
      <p:sp>
        <p:nvSpPr>
          <p:cNvPr id="16387" name="Rectangle 2"/>
          <p:cNvSpPr>
            <a:spLocks noGrp="1" noRot="1" noChangeAspect="1" noChangeArrowheads="1" noTextEdit="1"/>
          </p:cNvSpPr>
          <p:nvPr>
            <p:ph type="sldImg"/>
          </p:nvPr>
        </p:nvSpPr>
        <p:spPr>
          <a:xfrm>
            <a:off x="762000" y="685800"/>
            <a:ext cx="5334000" cy="3429000"/>
          </a:xfrm>
          <a:ln/>
        </p:spPr>
      </p:sp>
      <p:sp>
        <p:nvSpPr>
          <p:cNvPr id="16388" name="Rectangle 3"/>
          <p:cNvSpPr>
            <a:spLocks noGrp="1"/>
          </p:cNvSpPr>
          <p:nvPr>
            <p:ph type="body" idx="1"/>
          </p:nvPr>
        </p:nvSpPr>
        <p:spPr>
          <a:noFill/>
          <a:ln w="9525"/>
        </p:spPr>
        <p:txBody>
          <a:bodyPr/>
          <a:lstStyle/>
          <a:p>
            <a:pPr eaLnBrk="1" hangingPunct="1"/>
            <a:endParaRPr lang="en-US">
              <a:latin typeface="Times" pitchFamily="-108" charset="0"/>
              <a:ea typeface="ＭＳ Ｐゴシック" pitchFamily="-108" charset="-128"/>
              <a:cs typeface="ＭＳ Ｐゴシック" pitchFamily="-10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1229" y="10225771"/>
            <a:ext cx="43523956" cy="7056663"/>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591" y="18654037"/>
            <a:ext cx="35845219" cy="8411937"/>
          </a:xfrm>
        </p:spPr>
        <p:txBody>
          <a:bodyPr/>
          <a:lstStyle>
            <a:lvl1pPr marL="0" indent="0" algn="ctr">
              <a:buNone/>
              <a:defRPr/>
            </a:lvl1pPr>
            <a:lvl2pPr marL="426604" indent="0" algn="ctr">
              <a:buNone/>
              <a:defRPr/>
            </a:lvl2pPr>
            <a:lvl3pPr marL="853203" indent="0" algn="ctr">
              <a:buNone/>
              <a:defRPr/>
            </a:lvl3pPr>
            <a:lvl4pPr marL="1279807" indent="0" algn="ctr">
              <a:buNone/>
              <a:defRPr/>
            </a:lvl4pPr>
            <a:lvl5pPr marL="1706411" indent="0" algn="ctr">
              <a:buNone/>
              <a:defRPr/>
            </a:lvl5pPr>
            <a:lvl6pPr marL="2133010" indent="0" algn="ctr">
              <a:buNone/>
              <a:defRPr/>
            </a:lvl6pPr>
            <a:lvl7pPr marL="2559614" indent="0" algn="ctr">
              <a:buNone/>
              <a:defRPr/>
            </a:lvl7pPr>
            <a:lvl8pPr marL="2986218" indent="0" algn="ctr">
              <a:buNone/>
              <a:defRPr/>
            </a:lvl8pPr>
            <a:lvl9pPr marL="3412818"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C847D7F8-CF16-524C-B19E-A1C462196890}" type="slidenum">
              <a:rPr lang="en-US"/>
              <a:pPr>
                <a:defRPr/>
              </a:pPr>
              <a:t>‹#›</a:t>
            </a:fld>
            <a:endParaRPr lang="en-US"/>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76AF9771-F4CB-2E4A-9304-F683B3CEADAA}" type="slidenum">
              <a:rPr lang="en-US"/>
              <a:pPr>
                <a:defRPr/>
              </a:pPr>
              <a:t>‹#›</a:t>
            </a:fld>
            <a:endParaRPr 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6046" y="1830163"/>
            <a:ext cx="10880991" cy="31088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39373" y="1830163"/>
            <a:ext cx="32468872" cy="31088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46EAA9F4-E053-F742-B9BE-49F859069ACC}" type="slidenum">
              <a:rPr lang="en-US"/>
              <a:pPr>
                <a:defRPr/>
              </a:pPr>
              <a:t>‹#›</a:t>
            </a:fld>
            <a:endParaRPr 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366A9D65-B9FD-DC44-8EDC-1126D92566FF}" type="slidenum">
              <a:rPr lang="en-US"/>
              <a:pPr>
                <a:defRPr/>
              </a:pPr>
              <a:t>‹#›</a:t>
            </a:fld>
            <a:endParaRPr lang="en-US"/>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6" y="21153667"/>
            <a:ext cx="43525809" cy="6536871"/>
          </a:xfrm>
        </p:spPr>
        <p:txBody>
          <a:bodyPr anchor="t"/>
          <a:lstStyle>
            <a:lvl1pPr algn="l">
              <a:defRPr sz="38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6" y="13952765"/>
            <a:ext cx="43525809" cy="7200903"/>
          </a:xfrm>
        </p:spPr>
        <p:txBody>
          <a:bodyPr anchor="b"/>
          <a:lstStyle>
            <a:lvl1pPr marL="0" indent="0">
              <a:buNone/>
              <a:defRPr sz="2000"/>
            </a:lvl1pPr>
            <a:lvl2pPr marL="426604" indent="0">
              <a:buNone/>
              <a:defRPr sz="1400"/>
            </a:lvl2pPr>
            <a:lvl3pPr marL="853203" indent="0">
              <a:buNone/>
              <a:defRPr sz="1400"/>
            </a:lvl3pPr>
            <a:lvl4pPr marL="1279807" indent="0">
              <a:buNone/>
              <a:defRPr sz="1400"/>
            </a:lvl4pPr>
            <a:lvl5pPr marL="1706411" indent="0">
              <a:buNone/>
              <a:defRPr sz="1400"/>
            </a:lvl5pPr>
            <a:lvl6pPr marL="2133010" indent="0">
              <a:buNone/>
              <a:defRPr sz="1400"/>
            </a:lvl6pPr>
            <a:lvl7pPr marL="2559614" indent="0">
              <a:buNone/>
              <a:defRPr sz="1400"/>
            </a:lvl7pPr>
            <a:lvl8pPr marL="2986218" indent="0">
              <a:buNone/>
              <a:defRPr sz="1400"/>
            </a:lvl8pPr>
            <a:lvl9pPr marL="3412818"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13F42C09-D331-5447-99D9-FC52884E53C5}" type="slidenum">
              <a:rPr lang="en-US"/>
              <a:pPr>
                <a:defRPr/>
              </a:pPr>
              <a:t>‹#›</a:t>
            </a:fld>
            <a:endParaRPr lang="en-US"/>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39375" y="9510037"/>
            <a:ext cx="21674928" cy="23408367"/>
          </a:xfrm>
        </p:spPr>
        <p:txBody>
          <a:bodyPr/>
          <a:lstStyle>
            <a:lvl1pPr>
              <a:defRPr sz="2400"/>
            </a:lvl1pPr>
            <a:lvl2pPr>
              <a:defRPr sz="2400"/>
            </a:lvl2pPr>
            <a:lvl3pPr>
              <a:defRPr sz="20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92101" y="9510037"/>
            <a:ext cx="21674935" cy="23408367"/>
          </a:xfrm>
        </p:spPr>
        <p:txBody>
          <a:bodyPr/>
          <a:lstStyle>
            <a:lvl1pPr>
              <a:defRPr sz="2400"/>
            </a:lvl1pPr>
            <a:lvl2pPr>
              <a:defRPr sz="2400"/>
            </a:lvl2pPr>
            <a:lvl3pPr>
              <a:defRPr sz="20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F655B4E9-5A3D-2C42-89D7-43595D785650}" type="slidenum">
              <a:rPr lang="en-US"/>
              <a:pPr>
                <a:defRPr/>
              </a:pPr>
              <a:t>‹#›</a:t>
            </a:fld>
            <a:endParaRPr 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59585" y="1318531"/>
            <a:ext cx="46087244"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59576" y="7368272"/>
            <a:ext cx="22625053" cy="3071131"/>
          </a:xfrm>
        </p:spPr>
        <p:txBody>
          <a:bodyPr anchor="b"/>
          <a:lstStyle>
            <a:lvl1pPr marL="0" indent="0">
              <a:buNone/>
              <a:defRPr sz="2400" b="1"/>
            </a:lvl1pPr>
            <a:lvl2pPr marL="426604" indent="0">
              <a:buNone/>
              <a:defRPr sz="2000" b="1"/>
            </a:lvl2pPr>
            <a:lvl3pPr marL="853203" indent="0">
              <a:buNone/>
              <a:defRPr sz="1400" b="1"/>
            </a:lvl3pPr>
            <a:lvl4pPr marL="1279807" indent="0">
              <a:buNone/>
              <a:defRPr sz="1400" b="1"/>
            </a:lvl4pPr>
            <a:lvl5pPr marL="1706411" indent="0">
              <a:buNone/>
              <a:defRPr sz="1400" b="1"/>
            </a:lvl5pPr>
            <a:lvl6pPr marL="2133010" indent="0">
              <a:buNone/>
              <a:defRPr sz="1400" b="1"/>
            </a:lvl6pPr>
            <a:lvl7pPr marL="2559614" indent="0">
              <a:buNone/>
              <a:defRPr sz="1400" b="1"/>
            </a:lvl7pPr>
            <a:lvl8pPr marL="2986218" indent="0">
              <a:buNone/>
              <a:defRPr sz="1400" b="1"/>
            </a:lvl8pPr>
            <a:lvl9pPr marL="3412818"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559576" y="10439400"/>
            <a:ext cx="22625053" cy="18965635"/>
          </a:xfrm>
        </p:spPr>
        <p:txBody>
          <a:bodyPr/>
          <a:lstStyle>
            <a:lvl1pPr>
              <a:defRPr sz="2400"/>
            </a:lvl1pPr>
            <a:lvl2pPr>
              <a:defRPr sz="20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514" y="7368272"/>
            <a:ext cx="22634311" cy="3071131"/>
          </a:xfrm>
        </p:spPr>
        <p:txBody>
          <a:bodyPr anchor="b"/>
          <a:lstStyle>
            <a:lvl1pPr marL="0" indent="0">
              <a:buNone/>
              <a:defRPr sz="2400" b="1"/>
            </a:lvl1pPr>
            <a:lvl2pPr marL="426604" indent="0">
              <a:buNone/>
              <a:defRPr sz="2000" b="1"/>
            </a:lvl2pPr>
            <a:lvl3pPr marL="853203" indent="0">
              <a:buNone/>
              <a:defRPr sz="1400" b="1"/>
            </a:lvl3pPr>
            <a:lvl4pPr marL="1279807" indent="0">
              <a:buNone/>
              <a:defRPr sz="1400" b="1"/>
            </a:lvl4pPr>
            <a:lvl5pPr marL="1706411" indent="0">
              <a:buNone/>
              <a:defRPr sz="1400" b="1"/>
            </a:lvl5pPr>
            <a:lvl6pPr marL="2133010" indent="0">
              <a:buNone/>
              <a:defRPr sz="1400" b="1"/>
            </a:lvl6pPr>
            <a:lvl7pPr marL="2559614" indent="0">
              <a:buNone/>
              <a:defRPr sz="1400" b="1"/>
            </a:lvl7pPr>
            <a:lvl8pPr marL="2986218" indent="0">
              <a:buNone/>
              <a:defRPr sz="1400" b="1"/>
            </a:lvl8pPr>
            <a:lvl9pPr marL="3412818"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6012514" y="10439400"/>
            <a:ext cx="22634311" cy="18965635"/>
          </a:xfrm>
        </p:spPr>
        <p:txBody>
          <a:bodyPr/>
          <a:lstStyle>
            <a:lvl1pPr>
              <a:defRPr sz="2400"/>
            </a:lvl1pPr>
            <a:lvl2pPr>
              <a:defRPr sz="20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A543432A-DB59-9948-8BD7-E47EB9063E30}" type="slidenum">
              <a:rPr lang="en-US"/>
              <a:pPr>
                <a:defRPr/>
              </a:pPr>
              <a:t>‹#›</a:t>
            </a:fld>
            <a:endParaRPr 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6ED06890-576C-8A41-94E5-916EB52C5BF6}" type="slidenum">
              <a:rPr lang="en-US"/>
              <a:pPr>
                <a:defRPr/>
              </a:pPr>
              <a:t>‹#›</a:t>
            </a:fld>
            <a:endParaRPr 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F2F3BA44-EC06-8048-8614-F1DB729CD287}" type="slidenum">
              <a:rPr lang="en-US"/>
              <a:pPr>
                <a:defRPr/>
              </a:pPr>
              <a:t>‹#›</a:t>
            </a:fld>
            <a:endParaRPr lang="en-US"/>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579" y="1310374"/>
            <a:ext cx="16846552" cy="557756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21020" y="1310367"/>
            <a:ext cx="28625800" cy="28094669"/>
          </a:xfrm>
        </p:spPr>
        <p:txBody>
          <a:bodyPr/>
          <a:lstStyle>
            <a:lvl1pPr>
              <a:defRPr sz="29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59579" y="6887935"/>
            <a:ext cx="16846552" cy="22517103"/>
          </a:xfrm>
        </p:spPr>
        <p:txBody>
          <a:bodyPr/>
          <a:lstStyle>
            <a:lvl1pPr marL="0" indent="0">
              <a:buNone/>
              <a:defRPr sz="1400"/>
            </a:lvl1pPr>
            <a:lvl2pPr marL="426604" indent="0">
              <a:buNone/>
              <a:defRPr sz="900"/>
            </a:lvl2pPr>
            <a:lvl3pPr marL="853203" indent="0">
              <a:buNone/>
              <a:defRPr sz="900"/>
            </a:lvl3pPr>
            <a:lvl4pPr marL="1279807" indent="0">
              <a:buNone/>
              <a:defRPr sz="900"/>
            </a:lvl4pPr>
            <a:lvl5pPr marL="1706411" indent="0">
              <a:buNone/>
              <a:defRPr sz="900"/>
            </a:lvl5pPr>
            <a:lvl6pPr marL="2133010" indent="0">
              <a:buNone/>
              <a:defRPr sz="900"/>
            </a:lvl6pPr>
            <a:lvl7pPr marL="2559614" indent="0">
              <a:buNone/>
              <a:defRPr sz="900"/>
            </a:lvl7pPr>
            <a:lvl8pPr marL="2986218" indent="0">
              <a:buNone/>
              <a:defRPr sz="900"/>
            </a:lvl8pPr>
            <a:lvl9pPr marL="3412818"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684A0DD3-71D6-CC44-A4A3-8BB92551262E}" type="slidenum">
              <a:rPr lang="en-US"/>
              <a:pPr>
                <a:defRPr/>
              </a:pPr>
              <a:t>‹#›</a:t>
            </a:fld>
            <a:endParaRPr lang="en-US"/>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446" y="23042337"/>
            <a:ext cx="30724209" cy="272142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446" y="2941870"/>
            <a:ext cx="30724209" cy="19750767"/>
          </a:xfrm>
        </p:spPr>
        <p:txBody>
          <a:bodyPr/>
          <a:lstStyle>
            <a:lvl1pPr marL="0" indent="0">
              <a:buNone/>
              <a:defRPr sz="2900"/>
            </a:lvl1pPr>
            <a:lvl2pPr marL="426604" indent="0">
              <a:buNone/>
              <a:defRPr sz="2400"/>
            </a:lvl2pPr>
            <a:lvl3pPr marL="853203" indent="0">
              <a:buNone/>
              <a:defRPr sz="2400"/>
            </a:lvl3pPr>
            <a:lvl4pPr marL="1279807" indent="0">
              <a:buNone/>
              <a:defRPr sz="2000"/>
            </a:lvl4pPr>
            <a:lvl5pPr marL="1706411" indent="0">
              <a:buNone/>
              <a:defRPr sz="2000"/>
            </a:lvl5pPr>
            <a:lvl6pPr marL="2133010" indent="0">
              <a:buNone/>
              <a:defRPr sz="2000"/>
            </a:lvl6pPr>
            <a:lvl7pPr marL="2559614" indent="0">
              <a:buNone/>
              <a:defRPr sz="2000"/>
            </a:lvl7pPr>
            <a:lvl8pPr marL="2986218" indent="0">
              <a:buNone/>
              <a:defRPr sz="2000"/>
            </a:lvl8pPr>
            <a:lvl9pPr marL="3412818" indent="0">
              <a:buNone/>
              <a:defRPr sz="2000"/>
            </a:lvl9pPr>
          </a:lstStyle>
          <a:p>
            <a:pPr lvl="0"/>
            <a:endParaRPr lang="en-US" noProof="0" smtClean="0">
              <a:sym typeface="Times" pitchFamily="-109" charset="0"/>
            </a:endParaRPr>
          </a:p>
        </p:txBody>
      </p:sp>
      <p:sp>
        <p:nvSpPr>
          <p:cNvPr id="4" name="Text Placeholder 3"/>
          <p:cNvSpPr>
            <a:spLocks noGrp="1"/>
          </p:cNvSpPr>
          <p:nvPr>
            <p:ph type="body" sz="half" idx="2"/>
          </p:nvPr>
        </p:nvSpPr>
        <p:spPr>
          <a:xfrm>
            <a:off x="10036446" y="25763764"/>
            <a:ext cx="30724209" cy="3863069"/>
          </a:xfrm>
        </p:spPr>
        <p:txBody>
          <a:bodyPr/>
          <a:lstStyle>
            <a:lvl1pPr marL="0" indent="0">
              <a:buNone/>
              <a:defRPr sz="1400"/>
            </a:lvl1pPr>
            <a:lvl2pPr marL="426604" indent="0">
              <a:buNone/>
              <a:defRPr sz="900"/>
            </a:lvl2pPr>
            <a:lvl3pPr marL="853203" indent="0">
              <a:buNone/>
              <a:defRPr sz="900"/>
            </a:lvl3pPr>
            <a:lvl4pPr marL="1279807" indent="0">
              <a:buNone/>
              <a:defRPr sz="900"/>
            </a:lvl4pPr>
            <a:lvl5pPr marL="1706411" indent="0">
              <a:buNone/>
              <a:defRPr sz="900"/>
            </a:lvl5pPr>
            <a:lvl6pPr marL="2133010" indent="0">
              <a:buNone/>
              <a:defRPr sz="900"/>
            </a:lvl6pPr>
            <a:lvl7pPr marL="2559614" indent="0">
              <a:buNone/>
              <a:defRPr sz="900"/>
            </a:lvl7pPr>
            <a:lvl8pPr marL="2986218" indent="0">
              <a:buNone/>
              <a:defRPr sz="900"/>
            </a:lvl8pPr>
            <a:lvl9pPr marL="3412818"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930B4838-23A2-5F4F-B718-A2293B7A9DF6}" type="slidenum">
              <a:rPr lang="en-US"/>
              <a:pPr>
                <a:defRPr/>
              </a:pPr>
              <a:t>‹#›</a:t>
            </a:fld>
            <a:endParaRPr lang="en-US"/>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3838506" y="1830070"/>
            <a:ext cx="43529391" cy="7679690"/>
          </a:xfrm>
          <a:prstGeom prst="rect">
            <a:avLst/>
          </a:prstGeom>
          <a:noFill/>
          <a:ln w="12700">
            <a:noFill/>
            <a:miter lim="800000"/>
            <a:headEnd/>
            <a:tailEnd/>
          </a:ln>
        </p:spPr>
        <p:txBody>
          <a:bodyPr vert="horz" wrap="square" lIns="248850" tIns="248850" rIns="507043" bIns="248850" numCol="1" anchor="ctr" anchorCtr="0" compatLnSpc="1">
            <a:prstTxWarp prst="textNoShape">
              <a:avLst/>
            </a:prstTxWarp>
          </a:bodyPr>
          <a:lstStyle/>
          <a:p>
            <a:pPr lvl="0"/>
            <a:r>
              <a:rPr lang="en-US">
                <a:sym typeface="Times" pitchFamily="-108" charset="0"/>
              </a:rPr>
              <a:t>Click to edit Master title style</a:t>
            </a:r>
          </a:p>
        </p:txBody>
      </p:sp>
      <p:sp>
        <p:nvSpPr>
          <p:cNvPr id="1027" name="Rectangle 2"/>
          <p:cNvSpPr>
            <a:spLocks noGrp="1" noChangeArrowheads="1"/>
          </p:cNvSpPr>
          <p:nvPr>
            <p:ph type="body" idx="1"/>
          </p:nvPr>
        </p:nvSpPr>
        <p:spPr bwMode="auto">
          <a:xfrm>
            <a:off x="3838506" y="9509760"/>
            <a:ext cx="43529391" cy="23408640"/>
          </a:xfrm>
          <a:prstGeom prst="rect">
            <a:avLst/>
          </a:prstGeom>
          <a:noFill/>
          <a:ln w="12700">
            <a:noFill/>
            <a:miter lim="800000"/>
            <a:headEnd/>
            <a:tailEnd/>
          </a:ln>
        </p:spPr>
        <p:txBody>
          <a:bodyPr vert="horz" wrap="square" lIns="248850" tIns="248850" rIns="507043" bIns="248850" numCol="1" anchor="t" anchorCtr="0" compatLnSpc="1">
            <a:prstTxWarp prst="textNoShape">
              <a:avLst/>
            </a:prstTxWarp>
          </a:bodyPr>
          <a:lstStyle/>
          <a:p>
            <a:pPr lvl="0"/>
            <a:r>
              <a:rPr lang="en-US">
                <a:sym typeface="Times" pitchFamily="-108" charset="0"/>
              </a:rPr>
              <a:t>Click to edit Master text styles</a:t>
            </a:r>
          </a:p>
          <a:p>
            <a:pPr lvl="1"/>
            <a:r>
              <a:rPr lang="en-US">
                <a:sym typeface="Times" pitchFamily="-108" charset="0"/>
              </a:rPr>
              <a:t>Second level</a:t>
            </a:r>
          </a:p>
          <a:p>
            <a:pPr lvl="2"/>
            <a:r>
              <a:rPr lang="en-US">
                <a:sym typeface="Times" pitchFamily="-108" charset="0"/>
              </a:rPr>
              <a:t>Third level</a:t>
            </a:r>
          </a:p>
          <a:p>
            <a:pPr lvl="3"/>
            <a:r>
              <a:rPr lang="en-US">
                <a:sym typeface="Times" pitchFamily="-108" charset="0"/>
              </a:rPr>
              <a:t>Fourth level</a:t>
            </a:r>
          </a:p>
          <a:p>
            <a:pPr lvl="4"/>
            <a:r>
              <a:rPr lang="en-US">
                <a:sym typeface="Times" pitchFamily="-108" charset="0"/>
              </a:rPr>
              <a:t>Fifth level</a:t>
            </a:r>
          </a:p>
        </p:txBody>
      </p:sp>
      <p:sp>
        <p:nvSpPr>
          <p:cNvPr id="2" name="Text Box 3"/>
          <p:cNvSpPr txBox="1">
            <a:spLocks noGrp="1" noChangeArrowheads="1"/>
          </p:cNvSpPr>
          <p:nvPr>
            <p:ph type="sldNum" sz="quarter" idx="4"/>
          </p:nvPr>
        </p:nvSpPr>
        <p:spPr bwMode="auto">
          <a:xfrm>
            <a:off x="41099459" y="29991051"/>
            <a:ext cx="1866900" cy="1546860"/>
          </a:xfrm>
          <a:prstGeom prst="rect">
            <a:avLst/>
          </a:prstGeom>
          <a:noFill/>
          <a:ln w="12700">
            <a:noFill/>
            <a:miter lim="800000"/>
            <a:headEnd/>
            <a:tailEnd/>
          </a:ln>
          <a:effectLst/>
        </p:spPr>
        <p:txBody>
          <a:bodyPr vert="horz" wrap="none" lIns="85320" tIns="42660" rIns="85320" bIns="42660" numCol="1" anchor="t" anchorCtr="0" compatLnSpc="1">
            <a:prstTxWarp prst="textNoShape">
              <a:avLst/>
            </a:prstTxWarp>
          </a:bodyPr>
          <a:lstStyle>
            <a:lvl1pPr algn="ctr">
              <a:defRPr sz="7700">
                <a:solidFill>
                  <a:schemeClr val="tx1"/>
                </a:solidFill>
                <a:latin typeface="Times" pitchFamily="-109" charset="0"/>
                <a:ea typeface="Times" pitchFamily="-109" charset="0"/>
                <a:cs typeface="Times" pitchFamily="-109" charset="0"/>
                <a:sym typeface="Times" pitchFamily="-109" charset="0"/>
              </a:defRPr>
            </a:lvl1pPr>
          </a:lstStyle>
          <a:p>
            <a:pPr>
              <a:defRPr/>
            </a:pPr>
            <a:fld id="{01514F20-5D1B-A242-ABF0-0FE6ED7FDD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p:hf hdr="0" ftr="0" dt="0"/>
  <p:txStyles>
    <p:titleStyle>
      <a:lvl1pPr marL="7409" indent="-7409" algn="ctr" rtl="0" eaLnBrk="0" fontAlgn="base" hangingPunct="0">
        <a:spcBef>
          <a:spcPct val="0"/>
        </a:spcBef>
        <a:spcAft>
          <a:spcPct val="0"/>
        </a:spcAft>
        <a:defRPr sz="24500">
          <a:solidFill>
            <a:schemeClr val="tx1"/>
          </a:solidFill>
          <a:latin typeface="+mj-lt"/>
          <a:ea typeface="+mj-ea"/>
          <a:cs typeface="+mj-cs"/>
          <a:sym typeface="Times" pitchFamily="-108" charset="0"/>
        </a:defRPr>
      </a:lvl1pPr>
      <a:lvl2pPr marL="7409" indent="-7409" algn="ctr" rtl="0" eaLnBrk="0" fontAlgn="base" hangingPunct="0">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8" charset="0"/>
        </a:defRPr>
      </a:lvl2pPr>
      <a:lvl3pPr marL="7409" indent="-7409" algn="ctr" rtl="0" eaLnBrk="0" fontAlgn="base" hangingPunct="0">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8" charset="0"/>
        </a:defRPr>
      </a:lvl3pPr>
      <a:lvl4pPr marL="7409" indent="-7409" algn="ctr" rtl="0" eaLnBrk="0" fontAlgn="base" hangingPunct="0">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8" charset="0"/>
        </a:defRPr>
      </a:lvl4pPr>
      <a:lvl5pPr marL="7409" indent="-7409" algn="ctr" rtl="0" eaLnBrk="0" fontAlgn="base" hangingPunct="0">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8" charset="0"/>
        </a:defRPr>
      </a:lvl5pPr>
      <a:lvl6pPr marL="435488" algn="ctr" rtl="0" fontAlgn="base">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9" charset="0"/>
        </a:defRPr>
      </a:lvl6pPr>
      <a:lvl7pPr marL="862092" algn="ctr" rtl="0" fontAlgn="base">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9" charset="0"/>
        </a:defRPr>
      </a:lvl7pPr>
      <a:lvl8pPr marL="1288697" algn="ctr" rtl="0" fontAlgn="base">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9" charset="0"/>
        </a:defRPr>
      </a:lvl8pPr>
      <a:lvl9pPr marL="1715295" algn="ctr" rtl="0" fontAlgn="base">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9" charset="0"/>
        </a:defRPr>
      </a:lvl9pPr>
    </p:titleStyle>
    <p:bodyStyle>
      <a:lvl1pPr marL="1909801" indent="-1900911" algn="l" rtl="0" eaLnBrk="0" fontAlgn="base" hangingPunct="0">
        <a:spcBef>
          <a:spcPts val="4293"/>
        </a:spcBef>
        <a:spcAft>
          <a:spcPct val="0"/>
        </a:spcAft>
        <a:buSzPct val="100000"/>
        <a:buFont typeface="Times" pitchFamily="-108" charset="0"/>
        <a:buChar char="•"/>
        <a:defRPr sz="17700">
          <a:solidFill>
            <a:schemeClr val="tx1"/>
          </a:solidFill>
          <a:latin typeface="+mn-lt"/>
          <a:ea typeface="+mn-ea"/>
          <a:cs typeface="+mn-cs"/>
          <a:sym typeface="Times" pitchFamily="-108" charset="0"/>
        </a:defRPr>
      </a:lvl1pPr>
      <a:lvl2pPr marL="4127776" indent="-1582363" algn="l" rtl="0" eaLnBrk="0" fontAlgn="base" hangingPunct="0">
        <a:spcBef>
          <a:spcPts val="3733"/>
        </a:spcBef>
        <a:spcAft>
          <a:spcPct val="0"/>
        </a:spcAft>
        <a:buSzPct val="100000"/>
        <a:buFont typeface="Times" pitchFamily="-108" charset="0"/>
        <a:buChar char="–"/>
        <a:defRPr sz="15400">
          <a:solidFill>
            <a:schemeClr val="tx1"/>
          </a:solidFill>
          <a:latin typeface="+mn-lt"/>
          <a:ea typeface="+mn-ea"/>
          <a:cs typeface="+mn-cs"/>
          <a:sym typeface="Times" pitchFamily="-108" charset="0"/>
        </a:defRPr>
      </a:lvl2pPr>
      <a:lvl3pPr marL="6345752" indent="-1266780" algn="l" rtl="0" eaLnBrk="0" fontAlgn="base" hangingPunct="0">
        <a:spcBef>
          <a:spcPts val="3173"/>
        </a:spcBef>
        <a:spcAft>
          <a:spcPct val="0"/>
        </a:spcAft>
        <a:buSzPct val="100000"/>
        <a:buFont typeface="Times" pitchFamily="-108" charset="0"/>
        <a:buChar char="•"/>
        <a:defRPr sz="13400">
          <a:solidFill>
            <a:schemeClr val="tx1"/>
          </a:solidFill>
          <a:latin typeface="+mn-lt"/>
          <a:ea typeface="+mn-ea"/>
          <a:cs typeface="+mn-cs"/>
          <a:sym typeface="Times" pitchFamily="-108" charset="0"/>
        </a:defRPr>
      </a:lvl3pPr>
      <a:lvl4pPr marL="8880793" indent="-1265298" algn="l" rtl="0" eaLnBrk="0" fontAlgn="base" hangingPunct="0">
        <a:spcBef>
          <a:spcPts val="2707"/>
        </a:spcBef>
        <a:spcAft>
          <a:spcPct val="0"/>
        </a:spcAft>
        <a:buSzPct val="100000"/>
        <a:buFont typeface="Times" pitchFamily="-108" charset="0"/>
        <a:buChar char="–"/>
        <a:defRPr sz="11000">
          <a:solidFill>
            <a:schemeClr val="tx1"/>
          </a:solidFill>
          <a:latin typeface="+mn-lt"/>
          <a:ea typeface="+mn-ea"/>
          <a:cs typeface="+mn-cs"/>
          <a:sym typeface="Times" pitchFamily="-108" charset="0"/>
        </a:defRPr>
      </a:lvl4pPr>
      <a:lvl5pPr marL="11417316" indent="-1266780" algn="l" rtl="0" eaLnBrk="0" fontAlgn="base" hangingPunct="0">
        <a:spcBef>
          <a:spcPts val="2707"/>
        </a:spcBef>
        <a:spcAft>
          <a:spcPct val="0"/>
        </a:spcAft>
        <a:buSzPct val="100000"/>
        <a:buFont typeface="Times" pitchFamily="-108" charset="0"/>
        <a:buChar char="»"/>
        <a:defRPr sz="11000">
          <a:solidFill>
            <a:schemeClr val="tx1"/>
          </a:solidFill>
          <a:latin typeface="+mn-lt"/>
          <a:ea typeface="+mn-ea"/>
          <a:cs typeface="+mn-cs"/>
          <a:sym typeface="Times" pitchFamily="-108" charset="0"/>
        </a:defRPr>
      </a:lvl5pPr>
      <a:lvl6pPr marL="11844146" indent="-1267956" algn="l" rtl="0" fontAlgn="base">
        <a:spcBef>
          <a:spcPts val="2708"/>
        </a:spcBef>
        <a:spcAft>
          <a:spcPct val="0"/>
        </a:spcAft>
        <a:buSzPct val="100000"/>
        <a:buFont typeface="Times" pitchFamily="-109" charset="0"/>
        <a:buChar char="»"/>
        <a:defRPr sz="11000">
          <a:solidFill>
            <a:schemeClr val="tx1"/>
          </a:solidFill>
          <a:latin typeface="+mn-lt"/>
          <a:ea typeface="+mn-ea"/>
          <a:cs typeface="+mn-cs"/>
          <a:sym typeface="Times" pitchFamily="-109" charset="0"/>
        </a:defRPr>
      </a:lvl6pPr>
      <a:lvl7pPr marL="12270746" indent="-1267956" algn="l" rtl="0" fontAlgn="base">
        <a:spcBef>
          <a:spcPts val="2708"/>
        </a:spcBef>
        <a:spcAft>
          <a:spcPct val="0"/>
        </a:spcAft>
        <a:buSzPct val="100000"/>
        <a:buFont typeface="Times" pitchFamily="-109" charset="0"/>
        <a:buChar char="»"/>
        <a:defRPr sz="11000">
          <a:solidFill>
            <a:schemeClr val="tx1"/>
          </a:solidFill>
          <a:latin typeface="+mn-lt"/>
          <a:ea typeface="+mn-ea"/>
          <a:cs typeface="+mn-cs"/>
          <a:sym typeface="Times" pitchFamily="-109" charset="0"/>
        </a:defRPr>
      </a:lvl7pPr>
      <a:lvl8pPr marL="12697350" indent="-1267956" algn="l" rtl="0" fontAlgn="base">
        <a:spcBef>
          <a:spcPts val="2708"/>
        </a:spcBef>
        <a:spcAft>
          <a:spcPct val="0"/>
        </a:spcAft>
        <a:buSzPct val="100000"/>
        <a:buFont typeface="Times" pitchFamily="-109" charset="0"/>
        <a:buChar char="»"/>
        <a:defRPr sz="11000">
          <a:solidFill>
            <a:schemeClr val="tx1"/>
          </a:solidFill>
          <a:latin typeface="+mn-lt"/>
          <a:ea typeface="+mn-ea"/>
          <a:cs typeface="+mn-cs"/>
          <a:sym typeface="Times" pitchFamily="-109" charset="0"/>
        </a:defRPr>
      </a:lvl8pPr>
      <a:lvl9pPr marL="13123954" indent="-1267956" algn="l" rtl="0" fontAlgn="base">
        <a:spcBef>
          <a:spcPts val="2708"/>
        </a:spcBef>
        <a:spcAft>
          <a:spcPct val="0"/>
        </a:spcAft>
        <a:buSzPct val="100000"/>
        <a:buFont typeface="Times" pitchFamily="-109" charset="0"/>
        <a:buChar char="»"/>
        <a:defRPr sz="11000">
          <a:solidFill>
            <a:schemeClr val="tx1"/>
          </a:solidFill>
          <a:latin typeface="+mn-lt"/>
          <a:ea typeface="+mn-ea"/>
          <a:cs typeface="+mn-cs"/>
          <a:sym typeface="Times" pitchFamily="-109" charset="0"/>
        </a:defRPr>
      </a:lvl9pPr>
    </p:bodyStyle>
    <p:otherStyle>
      <a:defPPr>
        <a:defRPr lang="en-US"/>
      </a:defPPr>
      <a:lvl1pPr marL="0" algn="l" defTabSz="426604" rtl="0" eaLnBrk="1" latinLnBrk="0" hangingPunct="1">
        <a:defRPr sz="1400" kern="1200">
          <a:solidFill>
            <a:schemeClr val="tx1"/>
          </a:solidFill>
          <a:latin typeface="+mn-lt"/>
          <a:ea typeface="+mn-ea"/>
          <a:cs typeface="+mn-cs"/>
        </a:defRPr>
      </a:lvl1pPr>
      <a:lvl2pPr marL="426604" algn="l" defTabSz="426604" rtl="0" eaLnBrk="1" latinLnBrk="0" hangingPunct="1">
        <a:defRPr sz="1400" kern="1200">
          <a:solidFill>
            <a:schemeClr val="tx1"/>
          </a:solidFill>
          <a:latin typeface="+mn-lt"/>
          <a:ea typeface="+mn-ea"/>
          <a:cs typeface="+mn-cs"/>
        </a:defRPr>
      </a:lvl2pPr>
      <a:lvl3pPr marL="853203" algn="l" defTabSz="426604" rtl="0" eaLnBrk="1" latinLnBrk="0" hangingPunct="1">
        <a:defRPr sz="1400" kern="1200">
          <a:solidFill>
            <a:schemeClr val="tx1"/>
          </a:solidFill>
          <a:latin typeface="+mn-lt"/>
          <a:ea typeface="+mn-ea"/>
          <a:cs typeface="+mn-cs"/>
        </a:defRPr>
      </a:lvl3pPr>
      <a:lvl4pPr marL="1279807" algn="l" defTabSz="426604" rtl="0" eaLnBrk="1" latinLnBrk="0" hangingPunct="1">
        <a:defRPr sz="1400" kern="1200">
          <a:solidFill>
            <a:schemeClr val="tx1"/>
          </a:solidFill>
          <a:latin typeface="+mn-lt"/>
          <a:ea typeface="+mn-ea"/>
          <a:cs typeface="+mn-cs"/>
        </a:defRPr>
      </a:lvl4pPr>
      <a:lvl5pPr marL="1706411" algn="l" defTabSz="426604" rtl="0" eaLnBrk="1" latinLnBrk="0" hangingPunct="1">
        <a:defRPr sz="1400" kern="1200">
          <a:solidFill>
            <a:schemeClr val="tx1"/>
          </a:solidFill>
          <a:latin typeface="+mn-lt"/>
          <a:ea typeface="+mn-ea"/>
          <a:cs typeface="+mn-cs"/>
        </a:defRPr>
      </a:lvl5pPr>
      <a:lvl6pPr marL="2133010" algn="l" defTabSz="426604" rtl="0" eaLnBrk="1" latinLnBrk="0" hangingPunct="1">
        <a:defRPr sz="1400" kern="1200">
          <a:solidFill>
            <a:schemeClr val="tx1"/>
          </a:solidFill>
          <a:latin typeface="+mn-lt"/>
          <a:ea typeface="+mn-ea"/>
          <a:cs typeface="+mn-cs"/>
        </a:defRPr>
      </a:lvl6pPr>
      <a:lvl7pPr marL="2559614" algn="l" defTabSz="426604" rtl="0" eaLnBrk="1" latinLnBrk="0" hangingPunct="1">
        <a:defRPr sz="1400" kern="1200">
          <a:solidFill>
            <a:schemeClr val="tx1"/>
          </a:solidFill>
          <a:latin typeface="+mn-lt"/>
          <a:ea typeface="+mn-ea"/>
          <a:cs typeface="+mn-cs"/>
        </a:defRPr>
      </a:lvl7pPr>
      <a:lvl8pPr marL="2986218" algn="l" defTabSz="426604" rtl="0" eaLnBrk="1" latinLnBrk="0" hangingPunct="1">
        <a:defRPr sz="1400" kern="1200">
          <a:solidFill>
            <a:schemeClr val="tx1"/>
          </a:solidFill>
          <a:latin typeface="+mn-lt"/>
          <a:ea typeface="+mn-ea"/>
          <a:cs typeface="+mn-cs"/>
        </a:defRPr>
      </a:lvl8pPr>
      <a:lvl9pPr marL="3412818" algn="l" defTabSz="426604"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1.png"/><Relationship Id="rId20" Type="http://schemas.openxmlformats.org/officeDocument/2006/relationships/image" Target="../media/image5.png"/><Relationship Id="rId21" Type="http://schemas.openxmlformats.org/officeDocument/2006/relationships/image" Target="../media/image6.jpg"/><Relationship Id="rId22" Type="http://schemas.openxmlformats.org/officeDocument/2006/relationships/image" Target="../media/image7.png"/><Relationship Id="rId10" Type="http://schemas.openxmlformats.org/officeDocument/2006/relationships/image" Target="../media/image2.png"/><Relationship Id="rId11" Type="http://schemas.openxmlformats.org/officeDocument/2006/relationships/hyperlink" Target="https://github.com/edumbill/doap/wiki" TargetMode="External"/><Relationship Id="rId12" Type="http://schemas.openxmlformats.org/officeDocument/2006/relationships/hyperlink" Target="http://www.foaf-project.org/" TargetMode="External"/><Relationship Id="rId13" Type="http://schemas.openxmlformats.org/officeDocument/2006/relationships/hyperlink" Target="http://www.w3.org/2002/07/owl" TargetMode="External"/><Relationship Id="rId14" Type="http://schemas.openxmlformats.org/officeDocument/2006/relationships/hyperlink" Target="http://opendap.org" TargetMode="External"/><Relationship Id="rId15" Type="http://schemas.openxmlformats.org/officeDocument/2006/relationships/hyperlink" Target="http://www.w3.org/TR/prov-o/" TargetMode="External"/><Relationship Id="rId16" Type="http://schemas.openxmlformats.org/officeDocument/2006/relationships/hyperlink" Target="http://www.w3.org/2000/01/rdf-schema" TargetMode="External"/><Relationship Id="rId17" Type="http://schemas.openxmlformats.org/officeDocument/2006/relationships/hyperlink" Target="http://tw.rpi.edu" TargetMode="External"/><Relationship Id="rId18" Type="http://schemas.openxmlformats.org/officeDocument/2006/relationships/image" Target="../media/image3.gif"/><Relationship Id="rId19"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mailto:westp@rpi.edu" TargetMode="External"/><Relationship Id="rId4" Type="http://schemas.openxmlformats.org/officeDocument/2006/relationships/hyperlink" Target="mailto:pfox@cs.rpi.edu" TargetMode="External"/><Relationship Id="rId5" Type="http://schemas.openxmlformats.org/officeDocument/2006/relationships/hyperlink" Target="mailto:dlm@cs.rpi.edu" TargetMode="External"/><Relationship Id="rId6" Type="http://schemas.openxmlformats.org/officeDocument/2006/relationships/hyperlink" Target="mailto:jgallagher@opendap.org" TargetMode="External"/><Relationship Id="rId7" Type="http://schemas.openxmlformats.org/officeDocument/2006/relationships/hyperlink" Target="mailto:d.holloway@opendap.org" TargetMode="External"/><Relationship Id="rId8" Type="http://schemas.openxmlformats.org/officeDocument/2006/relationships/hyperlink" Target="mailto:ndp@opendap.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p:cNvSpPr>
          <p:nvPr/>
        </p:nvSpPr>
        <p:spPr bwMode="auto">
          <a:xfrm>
            <a:off x="711200" y="2547257"/>
            <a:ext cx="17170400" cy="4506686"/>
          </a:xfrm>
          <a:prstGeom prst="rect">
            <a:avLst/>
          </a:prstGeom>
          <a:noFill/>
          <a:ln w="12700">
            <a:noFill/>
            <a:miter lim="800000"/>
            <a:headEnd/>
            <a:tailEnd/>
          </a:ln>
        </p:spPr>
        <p:txBody>
          <a:bodyPr lIns="0" tIns="0" rIns="37918" bIns="0">
            <a:prstTxWarp prst="textNoShape">
              <a:avLst/>
            </a:prstTxWarp>
          </a:bodyPr>
          <a:lstStyle/>
          <a:p>
            <a:pPr marL="35559" algn="ctr">
              <a:spcBef>
                <a:spcPts val="0"/>
              </a:spcBef>
              <a:spcAft>
                <a:spcPts val="0"/>
              </a:spcAft>
            </a:pPr>
            <a:r>
              <a:rPr lang="en-US" sz="4400" b="1" dirty="0" smtClean="0">
                <a:solidFill>
                  <a:srgbClr val="333399"/>
                </a:solidFill>
                <a:latin typeface="Verdana"/>
                <a:cs typeface="Verdana"/>
              </a:rPr>
              <a:t>Provenance Capture in Data Access</a:t>
            </a:r>
          </a:p>
          <a:p>
            <a:pPr marL="35559" algn="ctr">
              <a:spcBef>
                <a:spcPts val="0"/>
              </a:spcBef>
              <a:spcAft>
                <a:spcPts val="0"/>
              </a:spcAft>
            </a:pPr>
            <a:r>
              <a:rPr lang="en-US" sz="4400" b="1" dirty="0" smtClean="0">
                <a:solidFill>
                  <a:srgbClr val="333399"/>
                </a:solidFill>
                <a:latin typeface="Verdana"/>
                <a:cs typeface="Verdana"/>
              </a:rPr>
              <a:t>And Data Manipulation Software</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Patrick West</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1 (</a:t>
            </a:r>
            <a:r>
              <a:rPr lang="en-US" sz="2800" u="sng"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3"/>
              </a:rPr>
              <a:t>westp@rpi.edu</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 Peter Fox</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1(</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4"/>
              </a:rPr>
              <a:t>pfox@cs.rpi.edu</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Deborah L. McGuinness</a:t>
            </a:r>
            <a:r>
              <a:rPr lang="en-US" sz="2800" baseline="30000" dirty="0">
                <a:solidFill>
                  <a:srgbClr val="333399"/>
                </a:solidFill>
                <a:latin typeface="Arial Black" pitchFamily="-108" charset="0"/>
                <a:ea typeface="Arial Black" pitchFamily="-108" charset="0"/>
                <a:cs typeface="Arial Black" pitchFamily="-108" charset="0"/>
                <a:sym typeface="Arial Black" pitchFamily="-108" charset="0"/>
              </a:rPr>
              <a:t>1</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 (</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5"/>
              </a:rPr>
              <a:t>dlm@cs.rpi.edu</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James Gallagher</a:t>
            </a:r>
            <a:r>
              <a:rPr lang="en-US" sz="2800" baseline="30000" dirty="0">
                <a:solidFill>
                  <a:srgbClr val="333399"/>
                </a:solidFill>
                <a:latin typeface="Arial Black" pitchFamily="-108" charset="0"/>
                <a:ea typeface="Arial Black" pitchFamily="-108" charset="0"/>
                <a:cs typeface="Arial Black" pitchFamily="-108" charset="0"/>
                <a:sym typeface="Arial Black" pitchFamily="-108" charset="0"/>
              </a:rPr>
              <a:t>2</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6"/>
              </a:rPr>
              <a:t>jgallagher@opendap.org</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Dan Holloway</a:t>
            </a:r>
            <a:r>
              <a:rPr lang="en-US" sz="2800" baseline="30000" dirty="0">
                <a:solidFill>
                  <a:srgbClr val="333399"/>
                </a:solidFill>
                <a:latin typeface="Arial Black" pitchFamily="-108" charset="0"/>
                <a:ea typeface="Arial Black" pitchFamily="-108" charset="0"/>
                <a:cs typeface="Arial Black" pitchFamily="-108" charset="0"/>
                <a:sym typeface="Arial Black" pitchFamily="-108" charset="0"/>
              </a:rPr>
              <a:t>2</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7"/>
              </a:rPr>
              <a:t>d.holloway@opendap.org</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Nathan Potter</a:t>
            </a:r>
            <a:r>
              <a:rPr lang="en-US" sz="2800" baseline="30000" dirty="0">
                <a:solidFill>
                  <a:srgbClr val="333399"/>
                </a:solidFill>
                <a:latin typeface="Arial Black" pitchFamily="-108" charset="0"/>
                <a:ea typeface="Arial Black" pitchFamily="-108" charset="0"/>
                <a:cs typeface="Arial Black" pitchFamily="-108" charset="0"/>
                <a:sym typeface="Arial Black" pitchFamily="-108" charset="0"/>
              </a:rPr>
              <a:t>2</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8"/>
              </a:rPr>
              <a:t>ndp@opendap.org</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 </a:t>
            </a:r>
          </a:p>
          <a:p>
            <a:pPr marL="35559" algn="ctr">
              <a:spcBef>
                <a:spcPts val="600"/>
              </a:spcBef>
              <a:spcAft>
                <a:spcPts val="0"/>
              </a:spcAft>
            </a:pP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000" baseline="30000" dirty="0" smtClean="0">
                <a:solidFill>
                  <a:srgbClr val="333399"/>
                </a:solidFill>
                <a:latin typeface="Arial Black" pitchFamily="-108" charset="0"/>
                <a:ea typeface="Arial Black" pitchFamily="-108" charset="0"/>
                <a:cs typeface="Arial Black" pitchFamily="-108" charset="0"/>
                <a:sym typeface="Arial Black" pitchFamily="-108" charset="0"/>
              </a:rPr>
              <a:t>1</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Tetherless World Constellation, Rensselaer </a:t>
            </a:r>
            <a:r>
              <a:rPr lang="en-US" sz="2000" dirty="0">
                <a:solidFill>
                  <a:srgbClr val="333399"/>
                </a:solidFill>
                <a:latin typeface="Arial Black" pitchFamily="-108" charset="0"/>
                <a:ea typeface="Arial Black" pitchFamily="-108" charset="0"/>
                <a:cs typeface="Arial Black" pitchFamily="-108" charset="0"/>
                <a:sym typeface="Arial Black" pitchFamily="-108" charset="0"/>
              </a:rPr>
              <a:t>Polytechnic Institute </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Troy</a:t>
            </a:r>
            <a:r>
              <a:rPr lang="en-US" sz="2000" dirty="0">
                <a:solidFill>
                  <a:srgbClr val="333399"/>
                </a:solidFill>
                <a:latin typeface="Arial Black" pitchFamily="-108" charset="0"/>
                <a:ea typeface="Arial Black" pitchFamily="-108" charset="0"/>
                <a:cs typeface="Arial Black" pitchFamily="-108" charset="0"/>
                <a:sym typeface="Arial Black" pitchFamily="-108" charset="0"/>
              </a:rPr>
              <a:t>, NY</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 </a:t>
            </a:r>
            <a:r>
              <a:rPr lang="en-US" sz="2000" dirty="0">
                <a:solidFill>
                  <a:srgbClr val="333399"/>
                </a:solidFill>
                <a:latin typeface="Arial Black" pitchFamily="-108" charset="0"/>
                <a:ea typeface="Arial Black" pitchFamily="-108" charset="0"/>
                <a:cs typeface="Arial Black" pitchFamily="-108" charset="0"/>
                <a:sym typeface="Arial Black" pitchFamily="-108" charset="0"/>
              </a:rPr>
              <a:t>United States</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000" baseline="30000" dirty="0" smtClean="0">
                <a:solidFill>
                  <a:srgbClr val="333399"/>
                </a:solidFill>
                <a:latin typeface="Arial Black" pitchFamily="-108" charset="0"/>
                <a:ea typeface="Arial Black" pitchFamily="-108" charset="0"/>
                <a:cs typeface="Arial Black" pitchFamily="-108" charset="0"/>
                <a:sym typeface="Arial Black" pitchFamily="-108" charset="0"/>
              </a:rPr>
              <a:t>2</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OPeNDAP.org, Saunderstown, RI, </a:t>
            </a:r>
            <a:r>
              <a:rPr lang="en-US" sz="2000" dirty="0">
                <a:solidFill>
                  <a:srgbClr val="333399"/>
                </a:solidFill>
                <a:latin typeface="Arial Black" pitchFamily="-108" charset="0"/>
                <a:ea typeface="Arial Black" pitchFamily="-108" charset="0"/>
                <a:cs typeface="Arial Black" pitchFamily="-108" charset="0"/>
                <a:sym typeface="Arial Black" pitchFamily="-108" charset="0"/>
              </a:rPr>
              <a:t>United States)</a:t>
            </a:r>
          </a:p>
          <a:p>
            <a:pPr marL="35559" algn="ctr">
              <a:spcBef>
                <a:spcPts val="0"/>
              </a:spcBef>
              <a:spcAft>
                <a:spcPts val="2400"/>
              </a:spcAft>
            </a:pPr>
            <a:endParaRPr lang="en-US" sz="2000" dirty="0" smtClean="0">
              <a:solidFill>
                <a:srgbClr val="333399"/>
              </a:solidFill>
              <a:latin typeface="Arial Black" pitchFamily="-108" charset="0"/>
              <a:ea typeface="Arial Black" pitchFamily="-108" charset="0"/>
              <a:cs typeface="Arial Black" pitchFamily="-108" charset="0"/>
              <a:sym typeface="Arial Black" pitchFamily="-108" charset="0"/>
            </a:endParaRPr>
          </a:p>
          <a:p>
            <a:pPr marL="35559" algn="ctr">
              <a:spcBef>
                <a:spcPts val="0"/>
              </a:spcBef>
              <a:spcAft>
                <a:spcPts val="2400"/>
              </a:spcAft>
            </a:pPr>
            <a:endParaRPr lang="en-US" sz="2000" dirty="0">
              <a:solidFill>
                <a:srgbClr val="333399"/>
              </a:solidFill>
              <a:latin typeface="Arial Black" pitchFamily="-108" charset="0"/>
              <a:ea typeface="Arial Black" pitchFamily="-108" charset="0"/>
              <a:cs typeface="Arial Black" pitchFamily="-108" charset="0"/>
              <a:sym typeface="Arial Black" pitchFamily="-108" charset="0"/>
            </a:endParaRPr>
          </a:p>
        </p:txBody>
      </p:sp>
      <p:sp>
        <p:nvSpPr>
          <p:cNvPr id="15364" name="Rectangle 4"/>
          <p:cNvSpPr>
            <a:spLocks/>
          </p:cNvSpPr>
          <p:nvPr/>
        </p:nvSpPr>
        <p:spPr bwMode="auto">
          <a:xfrm>
            <a:off x="0" y="0"/>
            <a:ext cx="533400" cy="32918400"/>
          </a:xfrm>
          <a:prstGeom prst="rect">
            <a:avLst/>
          </a:prstGeom>
          <a:solidFill>
            <a:srgbClr val="333399"/>
          </a:solidFill>
          <a:ln w="12700">
            <a:noFill/>
            <a:miter lim="800000"/>
            <a:headEnd/>
            <a:tailEnd/>
          </a:ln>
        </p:spPr>
        <p:txBody>
          <a:bodyPr lIns="0" tIns="0" rIns="0" bIns="0">
            <a:prstTxWarp prst="textNoShape">
              <a:avLst/>
            </a:prstTxWarp>
          </a:bodyPr>
          <a:lstStyle/>
          <a:p>
            <a:endParaRPr lang="en-US"/>
          </a:p>
        </p:txBody>
      </p:sp>
      <p:sp>
        <p:nvSpPr>
          <p:cNvPr id="15365" name="Rectangle 5"/>
          <p:cNvSpPr>
            <a:spLocks/>
          </p:cNvSpPr>
          <p:nvPr/>
        </p:nvSpPr>
        <p:spPr bwMode="auto">
          <a:xfrm>
            <a:off x="50673000" y="0"/>
            <a:ext cx="533400" cy="32918400"/>
          </a:xfrm>
          <a:prstGeom prst="rect">
            <a:avLst/>
          </a:prstGeom>
          <a:solidFill>
            <a:srgbClr val="333399"/>
          </a:solidFill>
          <a:ln w="12700">
            <a:noFill/>
            <a:miter lim="800000"/>
            <a:headEnd/>
            <a:tailEnd/>
          </a:ln>
        </p:spPr>
        <p:txBody>
          <a:bodyPr lIns="0" tIns="0" rIns="0" bIns="0">
            <a:prstTxWarp prst="textNoShape">
              <a:avLst/>
            </a:prstTxWarp>
          </a:bodyPr>
          <a:lstStyle/>
          <a:p>
            <a:endParaRPr lang="en-US"/>
          </a:p>
        </p:txBody>
      </p:sp>
      <p:sp>
        <p:nvSpPr>
          <p:cNvPr id="15366" name="Rectangle 6"/>
          <p:cNvSpPr>
            <a:spLocks/>
          </p:cNvSpPr>
          <p:nvPr/>
        </p:nvSpPr>
        <p:spPr bwMode="auto">
          <a:xfrm>
            <a:off x="0" y="1"/>
            <a:ext cx="51206400" cy="195580"/>
          </a:xfrm>
          <a:prstGeom prst="rect">
            <a:avLst/>
          </a:prstGeom>
          <a:solidFill>
            <a:srgbClr val="333399"/>
          </a:solidFill>
          <a:ln w="12700">
            <a:noFill/>
            <a:miter lim="800000"/>
            <a:headEnd/>
            <a:tailEnd/>
          </a:ln>
        </p:spPr>
        <p:txBody>
          <a:bodyPr lIns="0" tIns="0" rIns="0" bIns="0">
            <a:prstTxWarp prst="textNoShape">
              <a:avLst/>
            </a:prstTxWarp>
          </a:bodyPr>
          <a:lstStyle/>
          <a:p>
            <a:endParaRPr lang="en-US"/>
          </a:p>
        </p:txBody>
      </p:sp>
      <p:sp>
        <p:nvSpPr>
          <p:cNvPr id="15367" name="Rectangle 7"/>
          <p:cNvSpPr>
            <a:spLocks/>
          </p:cNvSpPr>
          <p:nvPr/>
        </p:nvSpPr>
        <p:spPr bwMode="auto">
          <a:xfrm>
            <a:off x="0" y="32722821"/>
            <a:ext cx="51206400" cy="195580"/>
          </a:xfrm>
          <a:prstGeom prst="rect">
            <a:avLst/>
          </a:prstGeom>
          <a:solidFill>
            <a:srgbClr val="333399"/>
          </a:solidFill>
          <a:ln w="12700">
            <a:noFill/>
            <a:miter lim="800000"/>
            <a:headEnd/>
            <a:tailEnd/>
          </a:ln>
        </p:spPr>
        <p:txBody>
          <a:bodyPr lIns="0" tIns="0" rIns="0" bIns="0">
            <a:prstTxWarp prst="textNoShape">
              <a:avLst/>
            </a:prstTxWarp>
          </a:bodyPr>
          <a:lstStyle/>
          <a:p>
            <a:endParaRPr lang="en-US"/>
          </a:p>
        </p:txBody>
      </p:sp>
      <p:pic>
        <p:nvPicPr>
          <p:cNvPr id="15374" name="Picture 48" descr="twlogo.png"/>
          <p:cNvPicPr>
            <a:picLocks noChangeAspect="1"/>
          </p:cNvPicPr>
          <p:nvPr/>
        </p:nvPicPr>
        <p:blipFill>
          <a:blip r:embed="rId9"/>
          <a:srcRect/>
          <a:stretch>
            <a:fillRect/>
          </a:stretch>
        </p:blipFill>
        <p:spPr bwMode="auto">
          <a:xfrm>
            <a:off x="8763000" y="457200"/>
            <a:ext cx="5105400" cy="1882175"/>
          </a:xfrm>
          <a:prstGeom prst="rect">
            <a:avLst/>
          </a:prstGeom>
          <a:noFill/>
          <a:ln w="9525">
            <a:noFill/>
            <a:miter lim="800000"/>
            <a:headEnd/>
            <a:tailEnd/>
          </a:ln>
        </p:spPr>
      </p:pic>
      <p:pic>
        <p:nvPicPr>
          <p:cNvPr id="18" name="Picture 17" descr="RPI_red_header.png"/>
          <p:cNvPicPr>
            <a:picLocks noChangeAspect="1"/>
          </p:cNvPicPr>
          <p:nvPr/>
        </p:nvPicPr>
        <p:blipFill>
          <a:blip r:embed="rId10"/>
          <a:stretch>
            <a:fillRect/>
          </a:stretch>
        </p:blipFill>
        <p:spPr>
          <a:xfrm>
            <a:off x="1117601" y="1045028"/>
            <a:ext cx="7282516" cy="1088572"/>
          </a:xfrm>
          <a:prstGeom prst="rect">
            <a:avLst/>
          </a:prstGeom>
        </p:spPr>
      </p:pic>
      <p:sp>
        <p:nvSpPr>
          <p:cNvPr id="9" name="TextBox 8"/>
          <p:cNvSpPr txBox="1"/>
          <p:nvPr/>
        </p:nvSpPr>
        <p:spPr>
          <a:xfrm>
            <a:off x="685800" y="228600"/>
            <a:ext cx="2784336" cy="584776"/>
          </a:xfrm>
          <a:prstGeom prst="rect">
            <a:avLst/>
          </a:prstGeom>
          <a:noFill/>
        </p:spPr>
        <p:txBody>
          <a:bodyPr wrap="none" rtlCol="0">
            <a:spAutoFit/>
          </a:bodyPr>
          <a:lstStyle/>
          <a:p>
            <a:r>
              <a:rPr lang="en-US" sz="3200" dirty="0" smtClean="0">
                <a:solidFill>
                  <a:schemeClr val="accent6"/>
                </a:solidFill>
                <a:latin typeface="Arial Black"/>
                <a:cs typeface="Arial Black"/>
              </a:rPr>
              <a:t>IN53C-1575</a:t>
            </a:r>
            <a:endParaRPr lang="en-US" sz="3200" dirty="0">
              <a:solidFill>
                <a:schemeClr val="accent6"/>
              </a:solidFill>
              <a:latin typeface="Arial Black"/>
              <a:cs typeface="Arial Black"/>
            </a:endParaRPr>
          </a:p>
        </p:txBody>
      </p:sp>
      <p:grpSp>
        <p:nvGrpSpPr>
          <p:cNvPr id="4" name="Group 3"/>
          <p:cNvGrpSpPr/>
          <p:nvPr/>
        </p:nvGrpSpPr>
        <p:grpSpPr>
          <a:xfrm>
            <a:off x="685800" y="25755600"/>
            <a:ext cx="17154759" cy="6477000"/>
            <a:chOff x="685800" y="25755600"/>
            <a:chExt cx="17154759" cy="6477000"/>
          </a:xfrm>
        </p:grpSpPr>
        <p:sp>
          <p:nvSpPr>
            <p:cNvPr id="15381" name="Rectangle 98"/>
            <p:cNvSpPr>
              <a:spLocks/>
            </p:cNvSpPr>
            <p:nvPr/>
          </p:nvSpPr>
          <p:spPr bwMode="auto">
            <a:xfrm>
              <a:off x="685800" y="27355800"/>
              <a:ext cx="17114895" cy="4876800"/>
            </a:xfrm>
            <a:prstGeom prst="rect">
              <a:avLst/>
            </a:prstGeom>
            <a:solidFill>
              <a:schemeClr val="accent1"/>
            </a:solidFill>
            <a:ln w="12700">
              <a:noFill/>
              <a:miter lim="800000"/>
              <a:headEnd/>
              <a:tailEnd/>
            </a:ln>
          </p:spPr>
          <p:txBody>
            <a:bodyPr lIns="91440" tIns="91440" rIns="0" bIns="0">
              <a:prstTxWarp prst="textNoShape">
                <a:avLst/>
              </a:prstTxWarp>
            </a:bodyPr>
            <a:lstStyle/>
            <a:p>
              <a:pPr>
                <a:lnSpc>
                  <a:spcPct val="110000"/>
                </a:lnSpc>
                <a:spcAft>
                  <a:spcPts val="1200"/>
                </a:spcAft>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900" b="1" dirty="0" smtClean="0">
                  <a:solidFill>
                    <a:schemeClr val="tx1"/>
                  </a:solidFill>
                  <a:latin typeface="Verdana" pitchFamily="-108" charset="0"/>
                  <a:ea typeface="Verdana" pitchFamily="-108" charset="0"/>
                  <a:cs typeface="Verdana" pitchFamily="-108" charset="0"/>
                  <a:sym typeface="Verdana" pitchFamily="-108" charset="0"/>
                </a:rPr>
                <a:t>Glossary</a:t>
              </a:r>
              <a:r>
                <a:rPr lang="en-US" sz="2900" b="1" dirty="0">
                  <a:solidFill>
                    <a:schemeClr val="tx1"/>
                  </a:solidFill>
                  <a:latin typeface="Verdana" pitchFamily="-108" charset="0"/>
                  <a:ea typeface="Verdana" pitchFamily="-108" charset="0"/>
                  <a:cs typeface="Verdana" pitchFamily="-108" charset="0"/>
                  <a:sym typeface="Verdana" pitchFamily="-108" charset="0"/>
                </a:rPr>
                <a:t>:</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DAP – </a:t>
              </a:r>
              <a:r>
                <a:rPr lang="en-US" sz="2000" dirty="0" smtClean="0">
                  <a:solidFill>
                    <a:schemeClr val="tx1"/>
                  </a:solidFill>
                  <a:latin typeface="Verdana" pitchFamily="-108" charset="0"/>
                  <a:ea typeface="Verdana" pitchFamily="-108" charset="0"/>
                  <a:cs typeface="Verdana" pitchFamily="-108" charset="0"/>
                  <a:sym typeface="Verdana" pitchFamily="-108" charset="0"/>
                </a:rPr>
                <a:t>OPeNDAP Data Access Protocol</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DOAP –</a:t>
              </a:r>
              <a:r>
                <a:rPr lang="en-US" sz="2000" dirty="0" smtClean="0">
                  <a:solidFill>
                    <a:schemeClr val="tx1"/>
                  </a:solidFill>
                  <a:latin typeface="Verdana" pitchFamily="-108" charset="0"/>
                  <a:ea typeface="Verdana" pitchFamily="-108" charset="0"/>
                  <a:cs typeface="Verdana" pitchFamily="-108" charset="0"/>
                  <a:sym typeface="Verdana" pitchFamily="-108" charset="0"/>
                </a:rPr>
                <a:t> Description of </a:t>
              </a:r>
              <a:r>
                <a:rPr lang="en-US" sz="2000" dirty="0">
                  <a:solidFill>
                    <a:schemeClr val="tx1"/>
                  </a:solidFill>
                  <a:latin typeface="Verdana" pitchFamily="-108" charset="0"/>
                  <a:ea typeface="Verdana" pitchFamily="-108" charset="0"/>
                  <a:cs typeface="Verdana" pitchFamily="-108" charset="0"/>
                  <a:sym typeface="Verdana" pitchFamily="-108" charset="0"/>
                </a:rPr>
                <a:t>a Project (</a:t>
              </a:r>
              <a:r>
                <a:rPr lang="en-US" sz="2000" dirty="0">
                  <a:solidFill>
                    <a:schemeClr val="tx1"/>
                  </a:solidFill>
                  <a:latin typeface="Verdana" pitchFamily="-108" charset="0"/>
                  <a:ea typeface="Verdana" pitchFamily="-108" charset="0"/>
                  <a:cs typeface="Verdana" pitchFamily="-108" charset="0"/>
                  <a:sym typeface="Verdana" pitchFamily="-108" charset="0"/>
                  <a:hlinkClick r:id="rId11"/>
                </a:rPr>
                <a:t>https://github.com/edumbill/doap/</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1"/>
                </a:rPr>
                <a:t>wiki</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FOAF</a:t>
              </a:r>
              <a:r>
                <a:rPr lang="en-US" sz="2000" dirty="0" smtClean="0">
                  <a:solidFill>
                    <a:schemeClr val="tx1"/>
                  </a:solidFill>
                  <a:latin typeface="Verdana" pitchFamily="-108" charset="0"/>
                  <a:ea typeface="Verdana" pitchFamily="-108" charset="0"/>
                  <a:cs typeface="Verdana" pitchFamily="-108" charset="0"/>
                  <a:sym typeface="Verdana" pitchFamily="-108" charset="0"/>
                </a:rPr>
                <a:t> - Friend of a </a:t>
              </a:r>
              <a:r>
                <a:rPr lang="en-US" sz="2000" dirty="0">
                  <a:solidFill>
                    <a:schemeClr val="tx1"/>
                  </a:solidFill>
                  <a:latin typeface="Verdana" pitchFamily="-108" charset="0"/>
                  <a:ea typeface="Verdana" pitchFamily="-108" charset="0"/>
                  <a:cs typeface="Verdana" pitchFamily="-108" charset="0"/>
                  <a:sym typeface="Verdana" pitchFamily="-108" charset="0"/>
                </a:rPr>
                <a:t>Friend (</a:t>
              </a:r>
              <a:r>
                <a:rPr lang="en-US" sz="2000" dirty="0">
                  <a:solidFill>
                    <a:schemeClr val="tx1"/>
                  </a:solidFill>
                  <a:latin typeface="Verdana" pitchFamily="-108" charset="0"/>
                  <a:ea typeface="Verdana" pitchFamily="-108" charset="0"/>
                  <a:cs typeface="Verdana" pitchFamily="-108" charset="0"/>
                  <a:sym typeface="Verdana" pitchFamily="-108" charset="0"/>
                  <a:hlinkClick r:id="rId12"/>
                </a:rPr>
                <a:t>http://www.foaf-project.org</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2"/>
                </a:rPr>
                <a:t>/</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OWL</a:t>
              </a:r>
              <a:r>
                <a:rPr lang="en-US" sz="2000" dirty="0" smtClean="0">
                  <a:solidFill>
                    <a:schemeClr val="tx1"/>
                  </a:solidFill>
                  <a:latin typeface="Verdana" pitchFamily="-108" charset="0"/>
                  <a:ea typeface="Verdana" pitchFamily="-108" charset="0"/>
                  <a:cs typeface="Verdana" pitchFamily="-108" charset="0"/>
                  <a:sym typeface="Verdana" pitchFamily="-108" charset="0"/>
                </a:rPr>
                <a:t> – Web Ontology Language (</a:t>
              </a:r>
              <a:r>
                <a:rPr lang="pl-PL" sz="2000" dirty="0">
                  <a:solidFill>
                    <a:schemeClr val="tx1"/>
                  </a:solidFill>
                  <a:latin typeface="Verdana" pitchFamily="-108" charset="0"/>
                  <a:ea typeface="Verdana" pitchFamily="-108" charset="0"/>
                  <a:cs typeface="Verdana" pitchFamily="-108" charset="0"/>
                  <a:sym typeface="Verdana" pitchFamily="-108" charset="0"/>
                  <a:hlinkClick r:id="rId13"/>
                </a:rPr>
                <a:t>http://www.w3.org/2002/07/owl</a:t>
              </a:r>
              <a:r>
                <a:rPr lang="pl-PL" sz="2000" dirty="0" smtClean="0">
                  <a:solidFill>
                    <a:schemeClr val="tx1"/>
                  </a:solidFill>
                  <a:latin typeface="Verdana" pitchFamily="-108" charset="0"/>
                  <a:ea typeface="Verdana" pitchFamily="-108" charset="0"/>
                  <a:cs typeface="Verdana" pitchFamily="-108" charset="0"/>
                  <a:sym typeface="Verdana" pitchFamily="-108" charset="0"/>
                  <a:hlinkClick r:id="rId13"/>
                </a:rPr>
                <a:t>#</a:t>
              </a:r>
              <a:r>
                <a:rPr lang="pl-PL" sz="2000" dirty="0" smtClean="0">
                  <a:solidFill>
                    <a:schemeClr val="tx1"/>
                  </a:solidFill>
                  <a:latin typeface="Verdana" pitchFamily="-108" charset="0"/>
                  <a:ea typeface="Verdana" pitchFamily="-108" charset="0"/>
                  <a:cs typeface="Verdana" pitchFamily="-108" charset="0"/>
                  <a:sym typeface="Verdana" pitchFamily="-108" charset="0"/>
                </a:rPr>
                <a:t>) </a:t>
              </a:r>
              <a:endParaRPr lang="en-US" sz="2000" dirty="0" smtClean="0">
                <a:solidFill>
                  <a:schemeClr val="tx1"/>
                </a:solidFill>
                <a:latin typeface="Verdana" pitchFamily="-108" charset="0"/>
                <a:ea typeface="Verdana" pitchFamily="-108" charset="0"/>
                <a:cs typeface="Verdana" pitchFamily="-108" charset="0"/>
                <a:sym typeface="Verdana" pitchFamily="-108" charset="0"/>
              </a:endParaRP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OPeNDAP</a:t>
              </a:r>
              <a:r>
                <a:rPr lang="en-US" sz="2000" dirty="0" smtClean="0">
                  <a:solidFill>
                    <a:schemeClr val="tx1"/>
                  </a:solidFill>
                  <a:latin typeface="Verdana" pitchFamily="-108" charset="0"/>
                  <a:ea typeface="Verdana" pitchFamily="-108" charset="0"/>
                  <a:cs typeface="Verdana" pitchFamily="-108" charset="0"/>
                  <a:sym typeface="Verdana" pitchFamily="-108" charset="0"/>
                </a:rPr>
                <a:t> - </a:t>
              </a:r>
              <a:r>
                <a:rPr lang="en-US" sz="2000" dirty="0"/>
                <a:t>Open-source Project for a Network Data Access </a:t>
              </a:r>
              <a:r>
                <a:rPr lang="en-US" sz="2000" dirty="0" smtClean="0"/>
                <a:t>Protocol (</a:t>
              </a:r>
              <a:r>
                <a:rPr lang="en-US" sz="2000" dirty="0" smtClean="0">
                  <a:hlinkClick r:id="rId14"/>
                </a:rPr>
                <a:t>http://opendap.org</a:t>
              </a:r>
              <a:r>
                <a:rPr lang="en-US" sz="2000" dirty="0" smtClean="0"/>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PROV-O –</a:t>
              </a:r>
              <a:r>
                <a:rPr lang="en-US" sz="2000" dirty="0" smtClean="0">
                  <a:solidFill>
                    <a:schemeClr val="tx1"/>
                  </a:solidFill>
                  <a:latin typeface="Verdana" pitchFamily="-108" charset="0"/>
                  <a:ea typeface="Verdana" pitchFamily="-108" charset="0"/>
                  <a:cs typeface="Verdana" pitchFamily="-108" charset="0"/>
                  <a:sym typeface="Verdana" pitchFamily="-108" charset="0"/>
                </a:rPr>
                <a:t> Provenance Ontology, </a:t>
              </a:r>
              <a:r>
                <a:rPr lang="en-US" sz="2000" dirty="0">
                  <a:solidFill>
                    <a:schemeClr val="tx1"/>
                  </a:solidFill>
                  <a:latin typeface="Verdana" pitchFamily="-108" charset="0"/>
                  <a:ea typeface="Verdana" pitchFamily="-108" charset="0"/>
                  <a:cs typeface="Verdana" pitchFamily="-108" charset="0"/>
                  <a:sym typeface="Verdana" pitchFamily="-108" charset="0"/>
                </a:rPr>
                <a:t>W3C recommendation (</a:t>
              </a:r>
              <a:r>
                <a:rPr lang="en-US" sz="2000" dirty="0">
                  <a:solidFill>
                    <a:schemeClr val="tx1"/>
                  </a:solidFill>
                  <a:latin typeface="Verdana" pitchFamily="-108" charset="0"/>
                  <a:ea typeface="Verdana" pitchFamily="-108" charset="0"/>
                  <a:cs typeface="Verdana" pitchFamily="-108" charset="0"/>
                  <a:sym typeface="Verdana" pitchFamily="-108" charset="0"/>
                  <a:hlinkClick r:id="rId15"/>
                </a:rPr>
                <a:t>http://www.w3.org/TR/prov-o</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5"/>
                </a:rPr>
                <a:t>/</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RDFs</a:t>
              </a:r>
              <a:r>
                <a:rPr lang="en-US" sz="2000" dirty="0" smtClean="0">
                  <a:solidFill>
                    <a:schemeClr val="tx1"/>
                  </a:solidFill>
                  <a:latin typeface="Verdana" pitchFamily="-108" charset="0"/>
                  <a:ea typeface="Verdana" pitchFamily="-108" charset="0"/>
                  <a:cs typeface="Verdana" pitchFamily="-108" charset="0"/>
                  <a:sym typeface="Verdana" pitchFamily="-108" charset="0"/>
                </a:rPr>
                <a:t> – Resource Description Framework </a:t>
              </a:r>
              <a:r>
                <a:rPr lang="en-US" sz="2000" dirty="0">
                  <a:solidFill>
                    <a:schemeClr val="tx1"/>
                  </a:solidFill>
                  <a:latin typeface="Verdana" pitchFamily="-108" charset="0"/>
                  <a:ea typeface="Verdana" pitchFamily="-108" charset="0"/>
                  <a:cs typeface="Verdana" pitchFamily="-108" charset="0"/>
                  <a:sym typeface="Verdana" pitchFamily="-108" charset="0"/>
                </a:rPr>
                <a:t>Schema (</a:t>
              </a:r>
              <a:r>
                <a:rPr lang="en-US" sz="2000" dirty="0">
                  <a:solidFill>
                    <a:schemeClr val="tx1"/>
                  </a:solidFill>
                  <a:latin typeface="Verdana" pitchFamily="-108" charset="0"/>
                  <a:ea typeface="Verdana" pitchFamily="-108" charset="0"/>
                  <a:cs typeface="Verdana" pitchFamily="-108" charset="0"/>
                  <a:sym typeface="Verdana" pitchFamily="-108" charset="0"/>
                  <a:hlinkClick r:id="rId16"/>
                </a:rPr>
                <a:t>http://www.w3.org/2000/01/rdf-schema</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6"/>
                </a:rPr>
                <a:t>#</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RPI/TWC </a:t>
              </a:r>
              <a:r>
                <a:rPr lang="en-US" sz="2000" dirty="0" smtClean="0">
                  <a:solidFill>
                    <a:schemeClr val="tx1"/>
                  </a:solidFill>
                  <a:latin typeface="Verdana" pitchFamily="-108" charset="0"/>
                  <a:ea typeface="Verdana" pitchFamily="-108" charset="0"/>
                  <a:cs typeface="Verdana" pitchFamily="-108" charset="0"/>
                  <a:sym typeface="Verdana" pitchFamily="-108" charset="0"/>
                </a:rPr>
                <a:t>– Rensselaer Polytechnic Institute / Tetherless World Constellation (</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7"/>
                </a:rPr>
                <a:t>http://tw.rpi.edu</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p:txBody>
        </p:sp>
        <p:sp>
          <p:nvSpPr>
            <p:cNvPr id="15382" name="Rectangle 98"/>
            <p:cNvSpPr>
              <a:spLocks/>
            </p:cNvSpPr>
            <p:nvPr/>
          </p:nvSpPr>
          <p:spPr bwMode="auto">
            <a:xfrm>
              <a:off x="685800" y="25755600"/>
              <a:ext cx="17154759" cy="1371600"/>
            </a:xfrm>
            <a:prstGeom prst="rect">
              <a:avLst/>
            </a:prstGeom>
            <a:solidFill>
              <a:schemeClr val="accent1"/>
            </a:solidFill>
            <a:ln w="12700">
              <a:noFill/>
              <a:miter lim="800000"/>
              <a:headEnd/>
              <a:tailEnd/>
            </a:ln>
          </p:spPr>
          <p:txBody>
            <a:bodyPr lIns="91440" tIns="91440" rIns="0" bIns="0">
              <a:prstTxWarp prst="textNoShape">
                <a:avLst/>
              </a:prstTxWarp>
            </a:bodyPr>
            <a:lstStyle/>
            <a:p>
              <a:pPr>
                <a:lnSpc>
                  <a:spcPct val="110000"/>
                </a:lnSpc>
                <a:spcAft>
                  <a:spcPts val="1200"/>
                </a:spcAft>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900" b="1" dirty="0">
                  <a:solidFill>
                    <a:schemeClr val="tx1"/>
                  </a:solidFill>
                  <a:latin typeface="Verdana" pitchFamily="-108" charset="0"/>
                  <a:ea typeface="Verdana" pitchFamily="-108" charset="0"/>
                  <a:cs typeface="Verdana" pitchFamily="-108" charset="0"/>
                  <a:sym typeface="Verdana" pitchFamily="-108" charset="0"/>
                </a:rPr>
                <a:t>Acknowledgments</a:t>
              </a:r>
              <a:r>
                <a:rPr lang="en-US" sz="2900" b="1" dirty="0" smtClean="0">
                  <a:solidFill>
                    <a:schemeClr val="tx1"/>
                  </a:solidFill>
                  <a:latin typeface="Verdana" pitchFamily="-108" charset="0"/>
                  <a:ea typeface="Verdana" pitchFamily="-108" charset="0"/>
                  <a:cs typeface="Verdana" pitchFamily="-108" charset="0"/>
                  <a:sym typeface="Verdana" pitchFamily="-108" charset="0"/>
                </a:rPr>
                <a:t>:</a:t>
              </a:r>
            </a:p>
            <a:p>
              <a:pPr>
                <a:lnSpc>
                  <a:spcPct val="110000"/>
                </a:lnSpc>
                <a:spcAft>
                  <a:spcPts val="1200"/>
                </a:spcAft>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dirty="0" smtClean="0">
                  <a:solidFill>
                    <a:schemeClr val="tx1"/>
                  </a:solidFill>
                  <a:latin typeface="Verdana" pitchFamily="-108" charset="0"/>
                  <a:ea typeface="Verdana" pitchFamily="-108" charset="0"/>
                  <a:cs typeface="Verdana" pitchFamily="-108" charset="0"/>
                  <a:sym typeface="Verdana" pitchFamily="-108" charset="0"/>
                </a:rPr>
                <a:t>Stephan Zednik and Tim Lebo – Tetherless World Constellation</a:t>
              </a:r>
            </a:p>
          </p:txBody>
        </p:sp>
      </p:grpSp>
      <p:grpSp>
        <p:nvGrpSpPr>
          <p:cNvPr id="21" name="Group 20"/>
          <p:cNvGrpSpPr/>
          <p:nvPr/>
        </p:nvGrpSpPr>
        <p:grpSpPr>
          <a:xfrm>
            <a:off x="685800" y="7010400"/>
            <a:ext cx="17170400" cy="11729023"/>
            <a:chOff x="685800" y="7010400"/>
            <a:chExt cx="17170400" cy="11729023"/>
          </a:xfrm>
        </p:grpSpPr>
        <p:sp>
          <p:nvSpPr>
            <p:cNvPr id="16" name="Rectangle 10"/>
            <p:cNvSpPr>
              <a:spLocks/>
            </p:cNvSpPr>
            <p:nvPr/>
          </p:nvSpPr>
          <p:spPr bwMode="auto">
            <a:xfrm>
              <a:off x="685800" y="7010400"/>
              <a:ext cx="171704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Abstract</a:t>
              </a:r>
              <a:endParaRPr lang="en-US" sz="4800" dirty="0">
                <a:latin typeface="Arial Black"/>
              </a:endParaRPr>
            </a:p>
          </p:txBody>
        </p:sp>
        <p:sp>
          <p:nvSpPr>
            <p:cNvPr id="8" name="TextBox 7"/>
            <p:cNvSpPr txBox="1"/>
            <p:nvPr/>
          </p:nvSpPr>
          <p:spPr>
            <a:xfrm>
              <a:off x="685800" y="8305800"/>
              <a:ext cx="17094200" cy="10433623"/>
            </a:xfrm>
            <a:prstGeom prst="rect">
              <a:avLst/>
            </a:prstGeom>
            <a:noFill/>
            <a:ln>
              <a:solidFill>
                <a:schemeClr val="tx1"/>
              </a:solidFill>
            </a:ln>
          </p:spPr>
          <p:txBody>
            <a:bodyPr wrap="square" rtlCol="0">
              <a:spAutoFit/>
            </a:bodyPr>
            <a:lstStyle/>
            <a:p>
              <a:r>
                <a:rPr lang="en-US" sz="2800" dirty="0"/>
                <a:t>Need: to trace back the origins of data products, </a:t>
              </a:r>
            </a:p>
            <a:p>
              <a:pPr marL="457200" indent="-457200">
                <a:buFont typeface="Arial"/>
                <a:buChar char="•"/>
              </a:pPr>
              <a:r>
                <a:rPr lang="en-US" sz="2800" dirty="0" smtClean="0"/>
                <a:t>whether </a:t>
              </a:r>
              <a:r>
                <a:rPr lang="en-US" sz="2800" dirty="0"/>
                <a:t>images or charts in a report, data obtained from a sensor on an instrument, a generated dataset referenced in a research paper, in government reports on the environment, or in a publication or poster presentation. </a:t>
              </a:r>
            </a:p>
            <a:p>
              <a:endParaRPr lang="en-US" sz="2800" dirty="0"/>
            </a:p>
            <a:p>
              <a:r>
                <a:rPr lang="en-US" sz="2800" dirty="0"/>
                <a:t>Yet: most software applications that perform data access and manipulation keep only limited history of the data, i.e. the provenance. </a:t>
              </a:r>
            </a:p>
            <a:p>
              <a:endParaRPr lang="en-US" sz="2800" dirty="0"/>
            </a:p>
            <a:p>
              <a:r>
                <a:rPr lang="en-US" sz="2800" dirty="0"/>
                <a:t>Scenario: There is a figure in a report showing multiple graphs and plots related to global climate, the report is being drafted for a government agency. </a:t>
              </a:r>
            </a:p>
            <a:p>
              <a:pPr marL="457200" indent="-457200">
                <a:buFont typeface="Arial"/>
                <a:buChar char="•"/>
              </a:pPr>
              <a:r>
                <a:rPr lang="en-US" sz="2800" dirty="0" smtClean="0"/>
                <a:t>The </a:t>
              </a:r>
              <a:r>
                <a:rPr lang="en-US" sz="2800" dirty="0"/>
                <a:t>graphs and plots are generated using an algorithm from an </a:t>
              </a:r>
              <a:r>
                <a:rPr lang="en-US" sz="2800" dirty="0" err="1"/>
                <a:t>iPython</a:t>
              </a:r>
              <a:r>
                <a:rPr lang="en-US" sz="2800" dirty="0"/>
                <a:t> Notebook, where the algorithm pulls data from four data sets from that portal. </a:t>
              </a:r>
            </a:p>
            <a:p>
              <a:pPr marL="457200" indent="-457200">
                <a:buFont typeface="Arial"/>
                <a:buChar char="•"/>
              </a:pPr>
              <a:r>
                <a:rPr lang="en-US" sz="2800" dirty="0" smtClean="0"/>
                <a:t>That </a:t>
              </a:r>
              <a:r>
                <a:rPr lang="en-US" sz="2800" dirty="0"/>
                <a:t>data is aggregated together over the time dimension, constrained to a few parameters, accessed using a particular piece of data access software, and converted from one </a:t>
              </a:r>
              <a:r>
                <a:rPr lang="en-US" sz="2800" dirty="0" err="1"/>
                <a:t>datatype</a:t>
              </a:r>
              <a:r>
                <a:rPr lang="en-US" sz="2800" dirty="0"/>
                <a:t> to another </a:t>
              </a:r>
              <a:r>
                <a:rPr lang="en-US" sz="2800" dirty="0" err="1"/>
                <a:t>datatype</a:t>
              </a:r>
              <a:r>
                <a:rPr lang="en-US" sz="2800" dirty="0"/>
                <a:t> (1)</a:t>
              </a:r>
            </a:p>
            <a:p>
              <a:pPr marL="457200" indent="-457200">
                <a:buFont typeface="Arial"/>
                <a:buChar char="•"/>
              </a:pPr>
              <a:r>
                <a:rPr lang="en-US" sz="2800" dirty="0" smtClean="0"/>
                <a:t>Today </a:t>
              </a:r>
              <a:r>
                <a:rPr lang="en-US" sz="2800" dirty="0"/>
                <a:t>we’re lucky to get a blob of text under the figure that might say a couple things about the figure with a reference to a publication that was written a few years ago. </a:t>
              </a:r>
            </a:p>
            <a:p>
              <a:endParaRPr lang="en-US" sz="2800" dirty="0"/>
            </a:p>
            <a:p>
              <a:r>
                <a:rPr lang="en-US" sz="2800" dirty="0"/>
                <a:t>Thus: Data citation, data publishing information, licensing information, and provenance are all lacking in the derived data products.</a:t>
              </a:r>
            </a:p>
            <a:p>
              <a:endParaRPr lang="en-US" sz="2800" dirty="0"/>
            </a:p>
            <a:p>
              <a:r>
                <a:rPr lang="en-US" sz="2800" dirty="0"/>
                <a:t>What we really want: </a:t>
              </a:r>
            </a:p>
            <a:p>
              <a:pPr marL="457200" indent="-457200">
                <a:buFont typeface="Arial"/>
                <a:buChar char="•"/>
              </a:pPr>
              <a:r>
                <a:rPr lang="en-US" sz="2800" dirty="0"/>
                <a:t>T</a:t>
              </a:r>
              <a:r>
                <a:rPr lang="en-US" sz="2800" dirty="0" smtClean="0"/>
                <a:t>race </a:t>
              </a:r>
              <a:r>
                <a:rPr lang="en-US" sz="2800" dirty="0"/>
                <a:t>the figure all the way back to the original datasets</a:t>
              </a:r>
              <a:r>
                <a:rPr lang="en-US" sz="2800" dirty="0" smtClean="0"/>
                <a:t>,</a:t>
              </a:r>
            </a:p>
            <a:p>
              <a:pPr marL="457200" indent="-457200">
                <a:buFont typeface="Arial"/>
                <a:buChar char="•"/>
              </a:pPr>
              <a:r>
                <a:rPr lang="en-US" sz="2800" dirty="0"/>
                <a:t>have access to data integration and manipulation </a:t>
              </a:r>
              <a:r>
                <a:rPr lang="en-US" sz="2800" dirty="0" smtClean="0"/>
                <a:t>processes,</a:t>
              </a:r>
              <a:endParaRPr lang="en-US" sz="2800" dirty="0"/>
            </a:p>
            <a:p>
              <a:pPr marL="457200" indent="-457200">
                <a:buFont typeface="Arial"/>
                <a:buChar char="•"/>
              </a:pPr>
              <a:r>
                <a:rPr lang="en-US" sz="2800" dirty="0"/>
                <a:t>S</a:t>
              </a:r>
              <a:r>
                <a:rPr lang="en-US" sz="2800" dirty="0" smtClean="0"/>
                <a:t>ee </a:t>
              </a:r>
              <a:r>
                <a:rPr lang="en-US" sz="2800" dirty="0"/>
                <a:t>information about the researchers, the project, the agency funding, the award, and the organizations collaborating on the project. </a:t>
              </a:r>
              <a:endParaRPr lang="en-US" dirty="0"/>
            </a:p>
          </p:txBody>
        </p:sp>
      </p:grpSp>
      <p:pic>
        <p:nvPicPr>
          <p:cNvPr id="7" name="Picture 6" descr="Opendap-logo.gif"/>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3868399" y="457200"/>
            <a:ext cx="3725333" cy="1676400"/>
          </a:xfrm>
          <a:prstGeom prst="rect">
            <a:avLst/>
          </a:prstGeom>
        </p:spPr>
      </p:pic>
      <p:grpSp>
        <p:nvGrpSpPr>
          <p:cNvPr id="20" name="Group 19"/>
          <p:cNvGrpSpPr/>
          <p:nvPr/>
        </p:nvGrpSpPr>
        <p:grpSpPr>
          <a:xfrm>
            <a:off x="17983200" y="25374600"/>
            <a:ext cx="16002000" cy="7065467"/>
            <a:chOff x="15163800" y="17373600"/>
            <a:chExt cx="19050000" cy="7065467"/>
          </a:xfrm>
        </p:grpSpPr>
        <p:sp>
          <p:nvSpPr>
            <p:cNvPr id="26" name="Rectangle 10"/>
            <p:cNvSpPr>
              <a:spLocks/>
            </p:cNvSpPr>
            <p:nvPr/>
          </p:nvSpPr>
          <p:spPr bwMode="auto">
            <a:xfrm>
              <a:off x="15163800" y="17373600"/>
              <a:ext cx="190500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Current Proposal</a:t>
              </a:r>
              <a:endParaRPr lang="en-US" sz="4800" dirty="0">
                <a:latin typeface="Arial Black"/>
              </a:endParaRPr>
            </a:p>
          </p:txBody>
        </p:sp>
        <p:sp>
          <p:nvSpPr>
            <p:cNvPr id="11" name="TextBox 10"/>
            <p:cNvSpPr txBox="1"/>
            <p:nvPr/>
          </p:nvSpPr>
          <p:spPr>
            <a:xfrm>
              <a:off x="15163800" y="18745200"/>
              <a:ext cx="19013732" cy="5693867"/>
            </a:xfrm>
            <a:prstGeom prst="rect">
              <a:avLst/>
            </a:prstGeom>
            <a:noFill/>
            <a:ln>
              <a:solidFill>
                <a:schemeClr val="tx1"/>
              </a:solidFill>
            </a:ln>
          </p:spPr>
          <p:txBody>
            <a:bodyPr wrap="square" rtlCol="0">
              <a:spAutoFit/>
            </a:bodyPr>
            <a:lstStyle/>
            <a:p>
              <a:r>
                <a:rPr lang="en-US" sz="2800" b="1" dirty="0" smtClean="0"/>
                <a:t>Where </a:t>
              </a:r>
              <a:r>
                <a:rPr lang="en-US" sz="2800" b="1" dirty="0"/>
                <a:t>it came from</a:t>
              </a:r>
            </a:p>
            <a:p>
              <a:pPr marL="342900" indent="-342900">
                <a:buFontTx/>
                <a:buChar char="•"/>
              </a:pPr>
              <a:r>
                <a:rPr lang="en-US" sz="2800" dirty="0" smtClean="0"/>
                <a:t>The request that was made of the data access server.</a:t>
              </a:r>
              <a:endParaRPr lang="en-US" sz="2800" dirty="0"/>
            </a:p>
            <a:p>
              <a:r>
                <a:rPr lang="en-US" sz="2800" b="1" dirty="0" smtClean="0"/>
                <a:t>The </a:t>
              </a:r>
              <a:r>
                <a:rPr lang="en-US" sz="2800" b="1" dirty="0"/>
                <a:t>source data set(s)</a:t>
              </a:r>
            </a:p>
            <a:p>
              <a:pPr marL="342900" indent="-342900">
                <a:buFontTx/>
                <a:buChar char="•"/>
              </a:pPr>
              <a:r>
                <a:rPr lang="en-US" sz="2800" dirty="0" smtClean="0"/>
                <a:t>Any data set(s) that the resulting data product is derived from</a:t>
              </a:r>
              <a:endParaRPr lang="en-US" sz="2800" dirty="0"/>
            </a:p>
            <a:p>
              <a:r>
                <a:rPr lang="en-US" sz="2800" b="1" dirty="0" smtClean="0"/>
                <a:t>Processing </a:t>
              </a:r>
              <a:r>
                <a:rPr lang="en-US" sz="2800" b="1" dirty="0"/>
                <a:t>that happened</a:t>
              </a:r>
            </a:p>
            <a:p>
              <a:pPr marL="342900" indent="-342900">
                <a:buFontTx/>
                <a:buChar char="•"/>
              </a:pPr>
              <a:r>
                <a:rPr lang="en-US" sz="2800" dirty="0" smtClean="0"/>
                <a:t>Any software that did any sort of processing against the data and any intermediate data</a:t>
              </a:r>
              <a:endParaRPr lang="en-US" sz="2800" dirty="0"/>
            </a:p>
            <a:p>
              <a:r>
                <a:rPr lang="en-US" sz="2800" b="1" dirty="0" smtClean="0"/>
                <a:t>The </a:t>
              </a:r>
              <a:r>
                <a:rPr lang="en-US" sz="2800" b="1" dirty="0"/>
                <a:t>software version</a:t>
              </a:r>
            </a:p>
            <a:p>
              <a:pPr marL="342900" indent="-342900">
                <a:buFontTx/>
                <a:buChar char="•"/>
              </a:pPr>
              <a:r>
                <a:rPr lang="en-US" sz="2800" dirty="0" smtClean="0"/>
                <a:t>This </a:t>
              </a:r>
              <a:r>
                <a:rPr lang="en-US" sz="2800" dirty="0"/>
                <a:t>will vary for different servers (it might be one number or a list or numbers), but in the end it is one or more of the tried and true </a:t>
              </a:r>
              <a:r>
                <a:rPr lang="en-US" sz="2800" dirty="0" err="1"/>
                <a:t>x.y.z</a:t>
              </a:r>
              <a:r>
                <a:rPr lang="en-US" sz="2800" dirty="0"/>
                <a:t> version numbers along with names.</a:t>
              </a:r>
            </a:p>
            <a:p>
              <a:r>
                <a:rPr lang="en-US" sz="2800" b="1" dirty="0" smtClean="0"/>
                <a:t>How </a:t>
              </a:r>
              <a:r>
                <a:rPr lang="en-US" sz="2800" b="1" dirty="0"/>
                <a:t>to cite the dataset in a publication</a:t>
              </a:r>
            </a:p>
            <a:p>
              <a:pPr marL="342900" indent="-342900">
                <a:buFontTx/>
                <a:buChar char="•"/>
              </a:pPr>
              <a:r>
                <a:rPr lang="en-US" sz="2800" dirty="0" smtClean="0"/>
                <a:t>Nominally </a:t>
              </a:r>
              <a:r>
                <a:rPr lang="en-US" sz="2800" dirty="0"/>
                <a:t>a DOI or instructions. </a:t>
              </a:r>
              <a:endParaRPr lang="en-US" sz="2800" dirty="0" smtClean="0"/>
            </a:p>
            <a:p>
              <a:r>
                <a:rPr lang="en-US" sz="2800" b="1" dirty="0" smtClean="0"/>
                <a:t>Licensing </a:t>
              </a:r>
              <a:r>
                <a:rPr lang="en-US" sz="2800" b="1" dirty="0"/>
                <a:t>information/restrictions</a:t>
              </a:r>
            </a:p>
            <a:p>
              <a:pPr marL="457200" indent="-457200">
                <a:buFont typeface="Arial"/>
                <a:buChar char="•"/>
              </a:pPr>
              <a:r>
                <a:rPr lang="en-US" sz="2800" dirty="0" smtClean="0"/>
                <a:t>URL </a:t>
              </a:r>
              <a:r>
                <a:rPr lang="en-US" sz="2800" dirty="0"/>
                <a:t>reference to a license.</a:t>
              </a:r>
            </a:p>
          </p:txBody>
        </p:sp>
      </p:grpSp>
      <p:pic>
        <p:nvPicPr>
          <p:cNvPr id="15" name="Picture 14" descr="starting-points.jp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18364200" y="1676400"/>
            <a:ext cx="16002000" cy="7848600"/>
          </a:xfrm>
          <a:prstGeom prst="rect">
            <a:avLst/>
          </a:prstGeom>
        </p:spPr>
      </p:pic>
      <p:grpSp>
        <p:nvGrpSpPr>
          <p:cNvPr id="33" name="Group 32"/>
          <p:cNvGrpSpPr/>
          <p:nvPr/>
        </p:nvGrpSpPr>
        <p:grpSpPr>
          <a:xfrm>
            <a:off x="34137600" y="25374600"/>
            <a:ext cx="16383000" cy="5772805"/>
            <a:chOff x="15163800" y="17373600"/>
            <a:chExt cx="19050000" cy="5772805"/>
          </a:xfrm>
        </p:grpSpPr>
        <p:sp>
          <p:nvSpPr>
            <p:cNvPr id="34" name="Rectangle 10"/>
            <p:cNvSpPr>
              <a:spLocks/>
            </p:cNvSpPr>
            <p:nvPr/>
          </p:nvSpPr>
          <p:spPr bwMode="auto">
            <a:xfrm>
              <a:off x="15163800" y="17373600"/>
              <a:ext cx="190500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Future Work</a:t>
              </a:r>
              <a:endParaRPr lang="en-US" sz="4800" dirty="0">
                <a:latin typeface="Arial Black"/>
              </a:endParaRPr>
            </a:p>
          </p:txBody>
        </p:sp>
        <p:sp>
          <p:nvSpPr>
            <p:cNvPr id="35" name="TextBox 34"/>
            <p:cNvSpPr txBox="1"/>
            <p:nvPr/>
          </p:nvSpPr>
          <p:spPr>
            <a:xfrm>
              <a:off x="15163800" y="18745200"/>
              <a:ext cx="19013733" cy="4401205"/>
            </a:xfrm>
            <a:prstGeom prst="rect">
              <a:avLst/>
            </a:prstGeom>
            <a:noFill/>
            <a:ln>
              <a:solidFill>
                <a:schemeClr val="tx1"/>
              </a:solidFill>
            </a:ln>
          </p:spPr>
          <p:txBody>
            <a:bodyPr wrap="square" rtlCol="0">
              <a:spAutoFit/>
            </a:bodyPr>
            <a:lstStyle/>
            <a:p>
              <a:r>
                <a:rPr lang="en-US" sz="2800" b="1" dirty="0" smtClean="0"/>
                <a:t>Modeling</a:t>
              </a:r>
            </a:p>
            <a:p>
              <a:pPr marL="457200" indent="-457200">
                <a:buFont typeface="Arial"/>
                <a:buChar char="•"/>
              </a:pPr>
              <a:r>
                <a:rPr lang="en-US" sz="2800" dirty="0" smtClean="0"/>
                <a:t>In this presentation we’ve given a glimpse of the information modeling and ontology development we feel is necessary to complete this project. Need to finalize and review the model.</a:t>
              </a:r>
              <a:endParaRPr lang="en-US" sz="2800" dirty="0"/>
            </a:p>
            <a:p>
              <a:r>
                <a:rPr lang="en-US" sz="2800" b="1" dirty="0" smtClean="0"/>
                <a:t>Coding</a:t>
              </a:r>
            </a:p>
            <a:p>
              <a:pPr marL="457200" indent="-457200">
                <a:buFont typeface="Arial"/>
                <a:buChar char="•"/>
              </a:pPr>
              <a:r>
                <a:rPr lang="en-US" sz="2800" dirty="0" smtClean="0"/>
                <a:t>There will be coding to be done in the server software, in this case OPeNDAP BES. Creating the provenance trace, ability to add license and citation information, and creating the ping-back services.</a:t>
              </a:r>
              <a:endParaRPr lang="en-US" sz="2800" dirty="0"/>
            </a:p>
            <a:p>
              <a:r>
                <a:rPr lang="en-US" sz="2800" b="1" dirty="0" smtClean="0"/>
                <a:t>Providing Services</a:t>
              </a:r>
            </a:p>
            <a:p>
              <a:pPr marL="457200" indent="-457200">
                <a:buFont typeface="Arial"/>
                <a:buChar char="•"/>
              </a:pPr>
              <a:r>
                <a:rPr lang="en-US" sz="2800" dirty="0" smtClean="0"/>
                <a:t>In addition to provenance trace access, provide a </a:t>
              </a:r>
              <a:r>
                <a:rPr lang="en-US" sz="2800" dirty="0" err="1" smtClean="0"/>
                <a:t>prov:pingback</a:t>
              </a:r>
              <a:r>
                <a:rPr lang="en-US" sz="2800" dirty="0" smtClean="0"/>
                <a:t> service so that users can tell the data providers what they’ve done with the data (citation in a report or publication, for example)</a:t>
              </a:r>
              <a:endParaRPr lang="en-US" sz="2800" dirty="0"/>
            </a:p>
            <a:p>
              <a:endParaRPr lang="en-US" sz="2800" dirty="0"/>
            </a:p>
          </p:txBody>
        </p:sp>
      </p:grpSp>
      <p:pic>
        <p:nvPicPr>
          <p:cNvPr id="22" name="Picture 21" descr="Screen Shot 2013-12-06 at 1.49.19 PM.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4518600" y="2658354"/>
            <a:ext cx="16002000" cy="7476245"/>
          </a:xfrm>
          <a:prstGeom prst="rect">
            <a:avLst/>
          </a:prstGeom>
        </p:spPr>
      </p:pic>
      <p:sp>
        <p:nvSpPr>
          <p:cNvPr id="39" name="Rectangle 10"/>
          <p:cNvSpPr>
            <a:spLocks/>
          </p:cNvSpPr>
          <p:nvPr/>
        </p:nvSpPr>
        <p:spPr bwMode="auto">
          <a:xfrm>
            <a:off x="18288000" y="304800"/>
            <a:ext cx="160020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W3C PROV-O Recommendation</a:t>
            </a:r>
            <a:endParaRPr lang="en-US" sz="4800" dirty="0">
              <a:latin typeface="Arial Black"/>
            </a:endParaRPr>
          </a:p>
        </p:txBody>
      </p:sp>
      <p:sp>
        <p:nvSpPr>
          <p:cNvPr id="40" name="Rectangle 10"/>
          <p:cNvSpPr>
            <a:spLocks/>
          </p:cNvSpPr>
          <p:nvPr/>
        </p:nvSpPr>
        <p:spPr bwMode="auto">
          <a:xfrm>
            <a:off x="34518600" y="304800"/>
            <a:ext cx="160020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DOAP – Description of a Project Ontology</a:t>
            </a:r>
            <a:endParaRPr lang="en-US" sz="4800" dirty="0">
              <a:latin typeface="Arial Black"/>
            </a:endParaRPr>
          </a:p>
        </p:txBody>
      </p:sp>
      <p:pic>
        <p:nvPicPr>
          <p:cNvPr id="24" name="Picture 23" descr="images.jpg"/>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18516600" y="14935200"/>
            <a:ext cx="2895600" cy="2806700"/>
          </a:xfrm>
          <a:prstGeom prst="rect">
            <a:avLst/>
          </a:prstGeom>
        </p:spPr>
      </p:pic>
      <p:grpSp>
        <p:nvGrpSpPr>
          <p:cNvPr id="32" name="Group 31"/>
          <p:cNvGrpSpPr/>
          <p:nvPr/>
        </p:nvGrpSpPr>
        <p:grpSpPr>
          <a:xfrm>
            <a:off x="34366200" y="12115800"/>
            <a:ext cx="2438400" cy="3281065"/>
            <a:chOff x="43815000" y="12192000"/>
            <a:chExt cx="2438400" cy="3281065"/>
          </a:xfrm>
        </p:grpSpPr>
        <p:sp>
          <p:nvSpPr>
            <p:cNvPr id="27" name="Magnetic Disk 26"/>
            <p:cNvSpPr/>
            <p:nvPr/>
          </p:nvSpPr>
          <p:spPr bwMode="auto">
            <a:xfrm>
              <a:off x="43815000" y="12192000"/>
              <a:ext cx="2438400" cy="2743200"/>
            </a:xfrm>
            <a:prstGeom prst="flowChartMagneticDisk">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28" name="TextBox 27"/>
            <p:cNvSpPr txBox="1"/>
            <p:nvPr/>
          </p:nvSpPr>
          <p:spPr>
            <a:xfrm>
              <a:off x="44043600" y="15011400"/>
              <a:ext cx="2005677" cy="461665"/>
            </a:xfrm>
            <a:prstGeom prst="rect">
              <a:avLst/>
            </a:prstGeom>
            <a:noFill/>
          </p:spPr>
          <p:txBody>
            <a:bodyPr wrap="none" rtlCol="0">
              <a:spAutoFit/>
            </a:bodyPr>
            <a:lstStyle/>
            <a:p>
              <a:r>
                <a:rPr lang="en-US" dirty="0" smtClean="0"/>
                <a:t>Scientific Data</a:t>
              </a:r>
              <a:endParaRPr lang="en-US" dirty="0"/>
            </a:p>
          </p:txBody>
        </p:sp>
      </p:grpSp>
      <p:grpSp>
        <p:nvGrpSpPr>
          <p:cNvPr id="36" name="Group 35"/>
          <p:cNvGrpSpPr/>
          <p:nvPr/>
        </p:nvGrpSpPr>
        <p:grpSpPr>
          <a:xfrm>
            <a:off x="34366200" y="16840200"/>
            <a:ext cx="2438400" cy="3281065"/>
            <a:chOff x="43967400" y="16383000"/>
            <a:chExt cx="2438400" cy="3281065"/>
          </a:xfrm>
        </p:grpSpPr>
        <p:sp>
          <p:nvSpPr>
            <p:cNvPr id="45" name="Magnetic Disk 44"/>
            <p:cNvSpPr/>
            <p:nvPr/>
          </p:nvSpPr>
          <p:spPr bwMode="auto">
            <a:xfrm>
              <a:off x="43967400" y="16383000"/>
              <a:ext cx="2438400" cy="2743200"/>
            </a:xfrm>
            <a:prstGeom prst="flowChartMagneticDisk">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29" name="TextBox 28"/>
            <p:cNvSpPr txBox="1"/>
            <p:nvPr/>
          </p:nvSpPr>
          <p:spPr>
            <a:xfrm>
              <a:off x="44043600" y="19202400"/>
              <a:ext cx="2346916" cy="461665"/>
            </a:xfrm>
            <a:prstGeom prst="rect">
              <a:avLst/>
            </a:prstGeom>
            <a:noFill/>
          </p:spPr>
          <p:txBody>
            <a:bodyPr wrap="none" rtlCol="0">
              <a:spAutoFit/>
            </a:bodyPr>
            <a:lstStyle/>
            <a:p>
              <a:r>
                <a:rPr lang="en-US" dirty="0" smtClean="0"/>
                <a:t>Provenance Store</a:t>
              </a:r>
              <a:endParaRPr lang="en-US" dirty="0"/>
            </a:p>
          </p:txBody>
        </p:sp>
      </p:grpSp>
      <p:grpSp>
        <p:nvGrpSpPr>
          <p:cNvPr id="53" name="Group 52"/>
          <p:cNvGrpSpPr/>
          <p:nvPr/>
        </p:nvGrpSpPr>
        <p:grpSpPr>
          <a:xfrm>
            <a:off x="23545800" y="10058400"/>
            <a:ext cx="10287000" cy="11887200"/>
            <a:chOff x="25146000" y="10744200"/>
            <a:chExt cx="10287000" cy="11887200"/>
          </a:xfrm>
        </p:grpSpPr>
        <p:sp>
          <p:nvSpPr>
            <p:cNvPr id="38" name="Oval 37"/>
            <p:cNvSpPr/>
            <p:nvPr/>
          </p:nvSpPr>
          <p:spPr bwMode="auto">
            <a:xfrm>
              <a:off x="25146000" y="11277600"/>
              <a:ext cx="10287000" cy="11353800"/>
            </a:xfrm>
            <a:prstGeom prst="ellipse">
              <a:avLst/>
            </a:prstGeom>
            <a:solidFill>
              <a:srgbClr val="FF0000">
                <a:alpha val="16000"/>
              </a:srgb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25" name="TextBox 24"/>
            <p:cNvSpPr txBox="1"/>
            <p:nvPr/>
          </p:nvSpPr>
          <p:spPr>
            <a:xfrm>
              <a:off x="27965400" y="10744200"/>
              <a:ext cx="4608954" cy="523220"/>
            </a:xfrm>
            <a:prstGeom prst="rect">
              <a:avLst/>
            </a:prstGeom>
            <a:noFill/>
          </p:spPr>
          <p:txBody>
            <a:bodyPr wrap="none" rtlCol="0">
              <a:spAutoFit/>
            </a:bodyPr>
            <a:lstStyle/>
            <a:p>
              <a:r>
                <a:rPr lang="en-US" sz="2800" b="1" dirty="0" smtClean="0"/>
                <a:t>OPeNDAP Hyrax Processing</a:t>
              </a:r>
              <a:endParaRPr lang="en-US" sz="2800" b="1" dirty="0"/>
            </a:p>
          </p:txBody>
        </p:sp>
        <p:sp>
          <p:nvSpPr>
            <p:cNvPr id="31" name="TextBox 30"/>
            <p:cNvSpPr txBox="1"/>
            <p:nvPr/>
          </p:nvSpPr>
          <p:spPr>
            <a:xfrm>
              <a:off x="27279600" y="11887200"/>
              <a:ext cx="7093108" cy="10679851"/>
            </a:xfrm>
            <a:prstGeom prst="rect">
              <a:avLst/>
            </a:prstGeom>
            <a:noFill/>
          </p:spPr>
          <p:txBody>
            <a:bodyPr wrap="none" rtlCol="0">
              <a:spAutoFit/>
            </a:bodyPr>
            <a:lstStyle/>
            <a:p>
              <a:r>
                <a:rPr lang="en-US" sz="1600" dirty="0"/>
                <a:t>:</a:t>
              </a:r>
              <a:r>
                <a:rPr lang="en-US" sz="1600" dirty="0" err="1"/>
                <a:t>dds_of_reading</a:t>
              </a:r>
              <a:r>
                <a:rPr lang="en-US" sz="1600" dirty="0"/>
                <a:t> a </a:t>
              </a:r>
              <a:r>
                <a:rPr lang="en-US" sz="1600" dirty="0" err="1"/>
                <a:t>prov:Entity</a:t>
              </a:r>
              <a:r>
                <a:rPr lang="en-US" sz="1600" dirty="0"/>
                <a:t>;</a:t>
              </a:r>
            </a:p>
            <a:p>
              <a:r>
                <a:rPr lang="en-US" sz="1600" dirty="0"/>
                <a:t>    </a:t>
              </a:r>
              <a:r>
                <a:rPr lang="en-US" sz="1600" dirty="0" err="1"/>
                <a:t>dcterms:format</a:t>
              </a:r>
              <a:r>
                <a:rPr lang="en-US" sz="1600" dirty="0"/>
                <a:t> </a:t>
              </a:r>
              <a:r>
                <a:rPr lang="en-US" sz="1600" dirty="0" err="1"/>
                <a:t>opendap:DataDDS</a:t>
              </a:r>
              <a:r>
                <a:rPr lang="en-US" sz="1600" dirty="0"/>
                <a:t>;</a:t>
              </a:r>
            </a:p>
            <a:p>
              <a:r>
                <a:rPr lang="en-US" sz="1600" dirty="0"/>
                <a:t>    </a:t>
              </a:r>
              <a:r>
                <a:rPr lang="en-US" sz="1600" dirty="0" err="1"/>
                <a:t>prov:wasGeneratedBy</a:t>
              </a:r>
              <a:r>
                <a:rPr lang="en-US" sz="1600" dirty="0"/>
                <a:t> [</a:t>
              </a:r>
            </a:p>
            <a:p>
              <a:r>
                <a:rPr lang="en-US" sz="1600" dirty="0"/>
                <a:t>       a </a:t>
              </a:r>
              <a:r>
                <a:rPr lang="en-US" sz="1600" dirty="0" err="1"/>
                <a:t>prov:Activity</a:t>
              </a:r>
              <a:r>
                <a:rPr lang="en-US" sz="1600" dirty="0"/>
                <a:t>;</a:t>
              </a:r>
            </a:p>
            <a:p>
              <a:r>
                <a:rPr lang="en-US" sz="1600" dirty="0"/>
                <a:t>       </a:t>
              </a:r>
              <a:r>
                <a:rPr lang="en-US" sz="1600" dirty="0" err="1"/>
                <a:t>prov:used</a:t>
              </a:r>
              <a:r>
                <a:rPr lang="en-US" sz="1600" dirty="0"/>
                <a:t> </a:t>
              </a:r>
              <a:r>
                <a:rPr lang="en-US" sz="1600" dirty="0" smtClean="0"/>
                <a:t>&lt;http</a:t>
              </a:r>
              <a:r>
                <a:rPr lang="en-US" sz="1600" dirty="0"/>
                <a:t>://</a:t>
              </a:r>
              <a:r>
                <a:rPr lang="en-US" sz="1600" dirty="0" err="1"/>
                <a:t>test.opendap.org</a:t>
              </a:r>
              <a:r>
                <a:rPr lang="en-US" sz="1600" dirty="0"/>
                <a:t>/dap/data/h5/</a:t>
              </a:r>
              <a:r>
                <a:rPr lang="en-US" sz="1600" dirty="0" smtClean="0"/>
                <a:t>monday.h5&gt; [</a:t>
              </a:r>
            </a:p>
            <a:p>
              <a:r>
                <a:rPr lang="en-US" sz="1600" dirty="0"/>
                <a:t> </a:t>
              </a:r>
              <a:r>
                <a:rPr lang="en-US" sz="1600" dirty="0" smtClean="0"/>
                <a:t>           a </a:t>
              </a:r>
              <a:r>
                <a:rPr lang="en-US" sz="1600" dirty="0" err="1" smtClean="0"/>
                <a:t>vsto:Dataset</a:t>
              </a:r>
              <a:r>
                <a:rPr lang="en-US" sz="1600" dirty="0" smtClean="0"/>
                <a:t>, </a:t>
              </a:r>
              <a:r>
                <a:rPr lang="en-US" sz="1600" dirty="0" err="1" smtClean="0"/>
                <a:t>prov:Entity</a:t>
              </a:r>
              <a:r>
                <a:rPr lang="en-US" sz="1600" dirty="0" smtClean="0"/>
                <a:t>, </a:t>
              </a:r>
              <a:r>
                <a:rPr lang="en-US" sz="1600" dirty="0" err="1" smtClean="0"/>
                <a:t>toolmatch:DataCollection</a:t>
              </a:r>
              <a:r>
                <a:rPr lang="en-US" sz="1600" dirty="0" smtClean="0"/>
                <a:t>;</a:t>
              </a:r>
              <a:endParaRPr lang="en-US" sz="1600" dirty="0"/>
            </a:p>
            <a:p>
              <a:r>
                <a:rPr lang="en-US" sz="1600" dirty="0" smtClean="0"/>
                <a:t>            </a:t>
              </a:r>
              <a:r>
                <a:rPr lang="en-US" sz="1600" dirty="0" err="1" smtClean="0"/>
                <a:t>toolmatch:hasAccessURL</a:t>
              </a:r>
              <a:r>
                <a:rPr lang="en-US" sz="1600" dirty="0"/>
                <a:t> </a:t>
              </a:r>
              <a:r>
                <a:rPr lang="en-US" sz="1600" dirty="0" smtClean="0"/>
                <a:t>&lt;http</a:t>
              </a:r>
              <a:r>
                <a:rPr lang="en-US" sz="1600" dirty="0"/>
                <a:t>://</a:t>
              </a:r>
              <a:r>
                <a:rPr lang="en-US" sz="1600" dirty="0" err="1"/>
                <a:t>test.opendap.org</a:t>
              </a:r>
              <a:r>
                <a:rPr lang="en-US" sz="1600" dirty="0"/>
                <a:t>/dap/data/h5/</a:t>
              </a:r>
              <a:r>
                <a:rPr lang="en-US" sz="1600" dirty="0" smtClean="0"/>
                <a:t>monday.h5&gt;;</a:t>
              </a:r>
            </a:p>
            <a:p>
              <a:r>
                <a:rPr lang="en-US" sz="1600" dirty="0"/>
                <a:t> </a:t>
              </a:r>
              <a:r>
                <a:rPr lang="en-US" sz="1600" dirty="0" smtClean="0"/>
                <a:t>       ];</a:t>
              </a:r>
            </a:p>
            <a:p>
              <a:r>
                <a:rPr lang="en-US" sz="1600" dirty="0"/>
                <a:t> </a:t>
              </a:r>
              <a:r>
                <a:rPr lang="en-US" sz="1600" dirty="0" smtClean="0"/>
                <a:t>       </a:t>
              </a:r>
              <a:r>
                <a:rPr lang="en-US" sz="1600" dirty="0" err="1" smtClean="0"/>
                <a:t>prov:used</a:t>
              </a:r>
              <a:r>
                <a:rPr lang="en-US" sz="1600" dirty="0"/>
                <a:t> </a:t>
              </a:r>
              <a:r>
                <a:rPr lang="en-US" sz="1600" dirty="0" smtClean="0"/>
                <a:t>&lt;http</a:t>
              </a:r>
              <a:r>
                <a:rPr lang="en-US" sz="1600" dirty="0"/>
                <a:t>://</a:t>
              </a:r>
              <a:r>
                <a:rPr lang="en-US" sz="1600" dirty="0" err="1"/>
                <a:t>test.opendap.org</a:t>
              </a:r>
              <a:r>
                <a:rPr lang="en-US" sz="1600" dirty="0"/>
                <a:t>/dap/data/h5/</a:t>
              </a:r>
              <a:r>
                <a:rPr lang="en-US" sz="1600" dirty="0" smtClean="0"/>
                <a:t>tuesday.h5&gt; [</a:t>
              </a:r>
            </a:p>
            <a:p>
              <a:r>
                <a:rPr lang="en-US" sz="1600" dirty="0" smtClean="0"/>
                <a:t>            </a:t>
              </a:r>
              <a:r>
                <a:rPr lang="en-US" sz="1600" dirty="0"/>
                <a:t>a </a:t>
              </a:r>
              <a:r>
                <a:rPr lang="en-US" sz="1600" dirty="0" err="1"/>
                <a:t>vsto:Dataset</a:t>
              </a:r>
              <a:r>
                <a:rPr lang="en-US" sz="1600" dirty="0"/>
                <a:t>, </a:t>
              </a:r>
              <a:r>
                <a:rPr lang="en-US" sz="1600" dirty="0" err="1"/>
                <a:t>prov:Entity</a:t>
              </a:r>
              <a:r>
                <a:rPr lang="en-US" sz="1600" dirty="0"/>
                <a:t>, </a:t>
              </a:r>
              <a:r>
                <a:rPr lang="en-US" sz="1600" dirty="0" err="1"/>
                <a:t>toolmatch:DataCollection</a:t>
              </a:r>
              <a:r>
                <a:rPr lang="en-US" sz="1600" dirty="0"/>
                <a:t>;</a:t>
              </a:r>
            </a:p>
            <a:p>
              <a:r>
                <a:rPr lang="en-US" sz="1600" dirty="0"/>
                <a:t>            </a:t>
              </a:r>
              <a:r>
                <a:rPr lang="en-US" sz="1600" dirty="0" err="1"/>
                <a:t>toolmatch:hasAccessURL</a:t>
              </a:r>
              <a:r>
                <a:rPr lang="en-US" sz="1600" dirty="0"/>
                <a:t> &lt;http://</a:t>
              </a:r>
              <a:r>
                <a:rPr lang="en-US" sz="1600" dirty="0" err="1"/>
                <a:t>test.opendap.org</a:t>
              </a:r>
              <a:r>
                <a:rPr lang="en-US" sz="1600" dirty="0"/>
                <a:t>/dap/data/h5/monday.h5&gt;;</a:t>
              </a:r>
              <a:endParaRPr lang="en-US" sz="1600" dirty="0" smtClean="0"/>
            </a:p>
            <a:p>
              <a:r>
                <a:rPr lang="en-US" sz="1600" dirty="0" smtClean="0"/>
                <a:t>        ];</a:t>
              </a:r>
              <a:endParaRPr lang="en-US" sz="1600" dirty="0"/>
            </a:p>
            <a:p>
              <a:r>
                <a:rPr lang="en-US" sz="1600" dirty="0"/>
                <a:t>       </a:t>
              </a:r>
              <a:r>
                <a:rPr lang="en-US" sz="1600" dirty="0" err="1"/>
                <a:t>prov:wasAssociatedWith</a:t>
              </a:r>
              <a:r>
                <a:rPr lang="en-US" sz="1600" dirty="0"/>
                <a:t> &lt;</a:t>
              </a:r>
              <a:r>
                <a:rPr lang="en-US" sz="1600" dirty="0" err="1"/>
                <a:t>opendapi:software</a:t>
              </a:r>
              <a:r>
                <a:rPr lang="en-US" sz="1600" dirty="0"/>
                <a:t>/hdf5_handler/2.1.1&gt;;</a:t>
              </a:r>
            </a:p>
            <a:p>
              <a:r>
                <a:rPr lang="en-US" sz="1600" dirty="0"/>
                <a:t>    ];</a:t>
              </a:r>
            </a:p>
            <a:p>
              <a:r>
                <a:rPr lang="en-US" sz="1600" dirty="0"/>
                <a:t>.</a:t>
              </a:r>
            </a:p>
            <a:p>
              <a:endParaRPr lang="en-US" sz="1600" dirty="0"/>
            </a:p>
            <a:p>
              <a:r>
                <a:rPr lang="en-US" sz="1600" dirty="0"/>
                <a:t>:</a:t>
              </a:r>
              <a:r>
                <a:rPr lang="en-US" sz="1600" dirty="0" err="1"/>
                <a:t>constrained_dds</a:t>
              </a:r>
              <a:r>
                <a:rPr lang="en-US" sz="1600" dirty="0"/>
                <a:t> a </a:t>
              </a:r>
              <a:r>
                <a:rPr lang="en-US" sz="1600" dirty="0" err="1"/>
                <a:t>prov:Entity</a:t>
              </a:r>
              <a:r>
                <a:rPr lang="en-US" sz="1600" dirty="0"/>
                <a:t>;</a:t>
              </a:r>
            </a:p>
            <a:p>
              <a:r>
                <a:rPr lang="en-US" sz="1600" dirty="0"/>
                <a:t>    </a:t>
              </a:r>
              <a:r>
                <a:rPr lang="en-US" sz="1600" dirty="0" err="1"/>
                <a:t>dcterms:format</a:t>
              </a:r>
              <a:r>
                <a:rPr lang="en-US" sz="1600" dirty="0"/>
                <a:t> </a:t>
              </a:r>
              <a:r>
                <a:rPr lang="en-US" sz="1600" dirty="0" err="1"/>
                <a:t>opendap:DataDDS</a:t>
              </a:r>
              <a:r>
                <a:rPr lang="en-US" sz="1600" dirty="0"/>
                <a:t>;</a:t>
              </a:r>
            </a:p>
            <a:p>
              <a:r>
                <a:rPr lang="en-US" sz="1600" dirty="0"/>
                <a:t>    </a:t>
              </a:r>
              <a:r>
                <a:rPr lang="en-US" sz="1600" dirty="0" err="1"/>
                <a:t>prov:wasGeneratedBy</a:t>
              </a:r>
              <a:r>
                <a:rPr lang="en-US" sz="1600" dirty="0"/>
                <a:t> [</a:t>
              </a:r>
            </a:p>
            <a:p>
              <a:r>
                <a:rPr lang="en-US" sz="1600" dirty="0"/>
                <a:t>       a </a:t>
              </a:r>
              <a:r>
                <a:rPr lang="en-US" sz="1600" dirty="0" err="1"/>
                <a:t>prov:Activity</a:t>
              </a:r>
              <a:r>
                <a:rPr lang="en-US" sz="1600" dirty="0"/>
                <a:t>;</a:t>
              </a:r>
            </a:p>
            <a:p>
              <a:r>
                <a:rPr lang="en-US" sz="1600" dirty="0"/>
                <a:t>       </a:t>
              </a:r>
              <a:r>
                <a:rPr lang="en-US" sz="1600" dirty="0" err="1"/>
                <a:t>prov:used</a:t>
              </a:r>
              <a:r>
                <a:rPr lang="en-US" sz="1600" dirty="0"/>
                <a:t> :</a:t>
              </a:r>
              <a:r>
                <a:rPr lang="en-US" sz="1600" dirty="0" err="1"/>
                <a:t>dds_of_reading</a:t>
              </a:r>
              <a:r>
                <a:rPr lang="en-US" sz="1600" dirty="0"/>
                <a:t>;</a:t>
              </a:r>
            </a:p>
            <a:p>
              <a:r>
                <a:rPr lang="en-US" sz="1600" dirty="0"/>
                <a:t>       </a:t>
              </a:r>
              <a:r>
                <a:rPr lang="en-US" sz="1600" dirty="0" err="1"/>
                <a:t>prov:wasAssociatedWith</a:t>
              </a:r>
              <a:r>
                <a:rPr lang="en-US" sz="1600" dirty="0"/>
                <a:t> &lt;</a:t>
              </a:r>
              <a:r>
                <a:rPr lang="en-US" sz="1600" dirty="0" err="1"/>
                <a:t>opendapi:software</a:t>
              </a:r>
              <a:r>
                <a:rPr lang="en-US" sz="1600" dirty="0"/>
                <a:t>/BES/3.12.0&gt;;</a:t>
              </a:r>
            </a:p>
            <a:p>
              <a:r>
                <a:rPr lang="en-US" sz="1600" dirty="0"/>
                <a:t>    ];</a:t>
              </a:r>
            </a:p>
            <a:p>
              <a:r>
                <a:rPr lang="en-US" sz="1600" dirty="0"/>
                <a:t>.</a:t>
              </a:r>
            </a:p>
            <a:p>
              <a:endParaRPr lang="en-US" sz="1600" dirty="0" smtClean="0"/>
            </a:p>
            <a:p>
              <a:r>
                <a:rPr lang="en-US" sz="1600" dirty="0" smtClean="0"/>
                <a:t>:</a:t>
              </a:r>
              <a:r>
                <a:rPr lang="en-US" sz="1600" dirty="0" err="1" smtClean="0"/>
                <a:t>aggregated_dds</a:t>
              </a:r>
              <a:r>
                <a:rPr lang="en-US" sz="1600" dirty="0" smtClean="0"/>
                <a:t> a </a:t>
              </a:r>
              <a:r>
                <a:rPr lang="en-US" sz="1600" dirty="0" err="1" smtClean="0"/>
                <a:t>prov:Entity</a:t>
              </a:r>
              <a:r>
                <a:rPr lang="en-US" sz="1600" dirty="0" smtClean="0"/>
                <a:t>;</a:t>
              </a:r>
            </a:p>
            <a:p>
              <a:r>
                <a:rPr lang="en-US" sz="1600" dirty="0" smtClean="0"/>
                <a:t>    </a:t>
              </a:r>
              <a:r>
                <a:rPr lang="en-US" sz="1600" dirty="0" err="1" smtClean="0"/>
                <a:t>dcterms:format</a:t>
              </a:r>
              <a:r>
                <a:rPr lang="en-US" sz="1600" dirty="0" smtClean="0"/>
                <a:t> </a:t>
              </a:r>
              <a:r>
                <a:rPr lang="en-US" sz="1600" dirty="0" err="1" smtClean="0"/>
                <a:t>opendap:DataDDS</a:t>
              </a:r>
              <a:r>
                <a:rPr lang="en-US" sz="1600" dirty="0" smtClean="0"/>
                <a:t>;</a:t>
              </a:r>
            </a:p>
            <a:p>
              <a:r>
                <a:rPr lang="en-US" sz="1600" dirty="0"/>
                <a:t> </a:t>
              </a:r>
              <a:r>
                <a:rPr lang="en-US" sz="1600" dirty="0" smtClean="0"/>
                <a:t>   </a:t>
              </a:r>
              <a:r>
                <a:rPr lang="en-US" sz="1600" dirty="0" err="1" smtClean="0"/>
                <a:t>prov:wasGeneratedBy</a:t>
              </a:r>
              <a:r>
                <a:rPr lang="en-US" sz="1600" dirty="0" smtClean="0"/>
                <a:t> [</a:t>
              </a:r>
            </a:p>
            <a:p>
              <a:r>
                <a:rPr lang="en-US" sz="1600" dirty="0"/>
                <a:t> </a:t>
              </a:r>
              <a:r>
                <a:rPr lang="en-US" sz="1600" dirty="0" smtClean="0"/>
                <a:t>       a </a:t>
              </a:r>
              <a:r>
                <a:rPr lang="en-US" sz="1600" dirty="0" err="1" smtClean="0"/>
                <a:t>prov:Activity</a:t>
              </a:r>
              <a:r>
                <a:rPr lang="en-US" sz="1600" dirty="0" smtClean="0"/>
                <a:t>;</a:t>
              </a:r>
            </a:p>
            <a:p>
              <a:r>
                <a:rPr lang="en-US" sz="1600" dirty="0"/>
                <a:t> </a:t>
              </a:r>
              <a:r>
                <a:rPr lang="en-US" sz="1600" dirty="0" smtClean="0"/>
                <a:t>       </a:t>
              </a:r>
              <a:r>
                <a:rPr lang="en-US" sz="1600" dirty="0" err="1" smtClean="0"/>
                <a:t>prov:used</a:t>
              </a:r>
              <a:r>
                <a:rPr lang="en-US" sz="1600" dirty="0" smtClean="0"/>
                <a:t> :</a:t>
              </a:r>
              <a:r>
                <a:rPr lang="en-US" sz="1600" dirty="0" err="1" smtClean="0"/>
                <a:t>constrained_dds</a:t>
              </a:r>
              <a:r>
                <a:rPr lang="en-US" sz="1600" dirty="0" smtClean="0"/>
                <a:t>;</a:t>
              </a:r>
            </a:p>
            <a:p>
              <a:r>
                <a:rPr lang="en-US" sz="1600" dirty="0"/>
                <a:t> </a:t>
              </a:r>
              <a:r>
                <a:rPr lang="en-US" sz="1600" dirty="0" smtClean="0"/>
                <a:t>       </a:t>
              </a:r>
              <a:r>
                <a:rPr lang="en-US" sz="1600" dirty="0" err="1" smtClean="0"/>
                <a:t>prov:wasAssociatedWith</a:t>
              </a:r>
              <a:r>
                <a:rPr lang="en-US" sz="1600" dirty="0" smtClean="0"/>
                <a:t> &lt;</a:t>
              </a:r>
              <a:r>
                <a:rPr lang="en-US" sz="1600" dirty="0" err="1" smtClean="0"/>
                <a:t>opendapi:software</a:t>
              </a:r>
              <a:r>
                <a:rPr lang="en-US" sz="1600" dirty="0" smtClean="0"/>
                <a:t>/</a:t>
              </a:r>
              <a:r>
                <a:rPr lang="en-US" sz="1600" dirty="0" err="1" smtClean="0"/>
                <a:t>ncml_module</a:t>
              </a:r>
              <a:r>
                <a:rPr lang="en-US" sz="1600" dirty="0" smtClean="0"/>
                <a:t>/1.2.2&gt;;</a:t>
              </a:r>
            </a:p>
            <a:p>
              <a:r>
                <a:rPr lang="en-US" sz="1600" dirty="0"/>
                <a:t> </a:t>
              </a:r>
              <a:r>
                <a:rPr lang="en-US" sz="1600" dirty="0" smtClean="0"/>
                <a:t>   ];</a:t>
              </a:r>
            </a:p>
            <a:p>
              <a:r>
                <a:rPr lang="en-US" sz="1600" dirty="0"/>
                <a:t>.</a:t>
              </a:r>
              <a:endParaRPr lang="en-US" sz="1600" dirty="0" smtClean="0"/>
            </a:p>
            <a:p>
              <a:endParaRPr lang="en-US" sz="1600" dirty="0"/>
            </a:p>
            <a:p>
              <a:r>
                <a:rPr lang="en-US" sz="1600" dirty="0"/>
                <a:t>:result a </a:t>
              </a:r>
              <a:r>
                <a:rPr lang="en-US" sz="1600" dirty="0" err="1"/>
                <a:t>foaf:Document</a:t>
              </a:r>
              <a:r>
                <a:rPr lang="en-US" sz="1600" dirty="0"/>
                <a:t>;</a:t>
              </a:r>
            </a:p>
            <a:p>
              <a:r>
                <a:rPr lang="en-US" sz="1600" dirty="0"/>
                <a:t>    </a:t>
              </a:r>
              <a:r>
                <a:rPr lang="en-US" sz="1600" dirty="0" err="1"/>
                <a:t>nfo:fileName</a:t>
              </a:r>
              <a:r>
                <a:rPr lang="en-US" sz="1600" dirty="0"/>
                <a:t> "thursday.h5";</a:t>
              </a:r>
            </a:p>
            <a:p>
              <a:r>
                <a:rPr lang="en-US" sz="1600" dirty="0"/>
                <a:t>    </a:t>
              </a:r>
              <a:r>
                <a:rPr lang="en-US" sz="1600" dirty="0" err="1"/>
                <a:t>dcterms:format</a:t>
              </a:r>
              <a:r>
                <a:rPr lang="en-US" sz="1600" dirty="0"/>
                <a:t> </a:t>
              </a:r>
              <a:r>
                <a:rPr lang="en-US" sz="1600" dirty="0" err="1"/>
                <a:t>netcdf</a:t>
              </a:r>
              <a:r>
                <a:rPr lang="en-US" sz="1600" dirty="0"/>
                <a:t>;</a:t>
              </a:r>
            </a:p>
            <a:p>
              <a:r>
                <a:rPr lang="en-US" sz="1600" dirty="0"/>
                <a:t>    </a:t>
              </a:r>
              <a:r>
                <a:rPr lang="en-US" sz="1600" dirty="0" err="1"/>
                <a:t>prov:wasGeneratedBy</a:t>
              </a:r>
              <a:r>
                <a:rPr lang="en-US" sz="1600" dirty="0"/>
                <a:t> [</a:t>
              </a:r>
            </a:p>
            <a:p>
              <a:r>
                <a:rPr lang="en-US" sz="1600" dirty="0"/>
                <a:t>        a </a:t>
              </a:r>
              <a:r>
                <a:rPr lang="en-US" sz="1600" dirty="0" err="1"/>
                <a:t>prov:Activity</a:t>
              </a:r>
              <a:r>
                <a:rPr lang="en-US" sz="1600" dirty="0"/>
                <a:t>;</a:t>
              </a:r>
            </a:p>
            <a:p>
              <a:r>
                <a:rPr lang="en-US" sz="1600" dirty="0"/>
                <a:t>        </a:t>
              </a:r>
              <a:r>
                <a:rPr lang="en-US" sz="1600" dirty="0" err="1"/>
                <a:t>prov:used</a:t>
              </a:r>
              <a:r>
                <a:rPr lang="en-US" sz="1600" dirty="0"/>
                <a:t> </a:t>
              </a:r>
              <a:r>
                <a:rPr lang="en-US" sz="1600" dirty="0" smtClean="0"/>
                <a:t>:</a:t>
              </a:r>
              <a:r>
                <a:rPr lang="en-US" sz="1600" dirty="0" err="1" smtClean="0"/>
                <a:t>aggregated_dds</a:t>
              </a:r>
              <a:r>
                <a:rPr lang="en-US" sz="1600" dirty="0"/>
                <a:t>;</a:t>
              </a:r>
            </a:p>
            <a:p>
              <a:r>
                <a:rPr lang="en-US" sz="1600" dirty="0"/>
                <a:t>        </a:t>
              </a:r>
              <a:r>
                <a:rPr lang="en-US" sz="1600" dirty="0" err="1"/>
                <a:t>prov:wasAssociatedWith</a:t>
              </a:r>
              <a:r>
                <a:rPr lang="en-US" sz="1600" dirty="0"/>
                <a:t> &lt;</a:t>
              </a:r>
              <a:r>
                <a:rPr lang="en-US" sz="1600" dirty="0" err="1"/>
                <a:t>opendapi:software</a:t>
              </a:r>
              <a:r>
                <a:rPr lang="en-US" sz="1600" dirty="0"/>
                <a:t>/</a:t>
              </a:r>
              <a:r>
                <a:rPr lang="en-US" sz="1600" dirty="0" err="1"/>
                <a:t>fileout_netcdf</a:t>
              </a:r>
              <a:r>
                <a:rPr lang="en-US" sz="1600" dirty="0"/>
                <a:t>/1.2.1&gt;;</a:t>
              </a:r>
            </a:p>
            <a:p>
              <a:r>
                <a:rPr lang="en-US" sz="1600" dirty="0"/>
                <a:t>    </a:t>
              </a:r>
              <a:r>
                <a:rPr lang="en-US" sz="1600" dirty="0" smtClean="0"/>
                <a:t>];</a:t>
              </a:r>
              <a:endParaRPr lang="en-US" sz="1600" dirty="0"/>
            </a:p>
            <a:p>
              <a:r>
                <a:rPr lang="en-US" sz="1600" dirty="0" smtClean="0"/>
                <a:t>.</a:t>
              </a:r>
              <a:endParaRPr lang="nl-NL" sz="1600" dirty="0"/>
            </a:p>
          </p:txBody>
        </p:sp>
        <p:sp>
          <p:nvSpPr>
            <p:cNvPr id="42" name="Curved Right Arrow 41"/>
            <p:cNvSpPr/>
            <p:nvPr/>
          </p:nvSpPr>
          <p:spPr bwMode="auto">
            <a:xfrm>
              <a:off x="26365200" y="13411200"/>
              <a:ext cx="1066800" cy="2209800"/>
            </a:xfrm>
            <a:prstGeom prst="curvedRightArrow">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43" name="Curved Right Arrow 42"/>
            <p:cNvSpPr/>
            <p:nvPr/>
          </p:nvSpPr>
          <p:spPr bwMode="auto">
            <a:xfrm>
              <a:off x="26365200" y="15849600"/>
              <a:ext cx="990600" cy="2362200"/>
            </a:xfrm>
            <a:prstGeom prst="curvedRightArrow">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grpSp>
      <p:cxnSp>
        <p:nvCxnSpPr>
          <p:cNvPr id="46" name="Straight Arrow Connector 45"/>
          <p:cNvCxnSpPr/>
          <p:nvPr/>
        </p:nvCxnSpPr>
        <p:spPr bwMode="auto">
          <a:xfrm flipH="1">
            <a:off x="31623000" y="13487400"/>
            <a:ext cx="3352800" cy="76200"/>
          </a:xfrm>
          <a:prstGeom prst="straightConnector1">
            <a:avLst/>
          </a:prstGeom>
          <a:solidFill>
            <a:srgbClr val="BBE0E3"/>
          </a:solidFill>
          <a:ln w="76200" cap="flat" cmpd="sng" algn="ctr">
            <a:solidFill>
              <a:srgbClr val="3366FF"/>
            </a:solidFill>
            <a:prstDash val="solid"/>
            <a:round/>
            <a:headEnd type="none" w="med" len="med"/>
            <a:tailEnd type="arrow"/>
          </a:ln>
          <a:effectLst/>
        </p:spPr>
      </p:cxnSp>
      <p:cxnSp>
        <p:nvCxnSpPr>
          <p:cNvPr id="48" name="Straight Arrow Connector 47"/>
          <p:cNvCxnSpPr/>
          <p:nvPr/>
        </p:nvCxnSpPr>
        <p:spPr bwMode="auto">
          <a:xfrm>
            <a:off x="32842200" y="17983200"/>
            <a:ext cx="2743200" cy="457200"/>
          </a:xfrm>
          <a:prstGeom prst="straightConnector1">
            <a:avLst/>
          </a:prstGeom>
          <a:solidFill>
            <a:srgbClr val="BBE0E3"/>
          </a:solidFill>
          <a:ln w="76200" cap="flat" cmpd="sng" algn="ctr">
            <a:solidFill>
              <a:srgbClr val="3366FF"/>
            </a:solidFill>
            <a:prstDash val="solid"/>
            <a:round/>
            <a:headEnd type="none" w="med" len="med"/>
            <a:tailEnd type="arrow"/>
          </a:ln>
          <a:effectLst/>
        </p:spPr>
      </p:cxnSp>
      <p:cxnSp>
        <p:nvCxnSpPr>
          <p:cNvPr id="52" name="Straight Arrow Connector 51"/>
          <p:cNvCxnSpPr/>
          <p:nvPr/>
        </p:nvCxnSpPr>
        <p:spPr bwMode="auto">
          <a:xfrm flipV="1">
            <a:off x="31927800" y="18669000"/>
            <a:ext cx="3505200" cy="4800600"/>
          </a:xfrm>
          <a:prstGeom prst="straightConnector1">
            <a:avLst/>
          </a:prstGeom>
          <a:solidFill>
            <a:srgbClr val="BBE0E3"/>
          </a:solidFill>
          <a:ln w="76200" cap="flat" cmpd="sng" algn="ctr">
            <a:solidFill>
              <a:srgbClr val="3366FF"/>
            </a:solidFill>
            <a:prstDash val="solid"/>
            <a:round/>
            <a:headEnd type="none" w="med" len="med"/>
            <a:tailEnd type="arrow"/>
          </a:ln>
          <a:effectLst/>
        </p:spPr>
      </p:cxnSp>
      <p:grpSp>
        <p:nvGrpSpPr>
          <p:cNvPr id="54" name="Group 53"/>
          <p:cNvGrpSpPr/>
          <p:nvPr/>
        </p:nvGrpSpPr>
        <p:grpSpPr>
          <a:xfrm>
            <a:off x="24993600" y="21869400"/>
            <a:ext cx="8264402" cy="2548592"/>
            <a:chOff x="26746200" y="21031200"/>
            <a:chExt cx="8264402" cy="2548592"/>
          </a:xfrm>
        </p:grpSpPr>
        <p:sp>
          <p:nvSpPr>
            <p:cNvPr id="50" name="TextBox 49"/>
            <p:cNvSpPr txBox="1"/>
            <p:nvPr/>
          </p:nvSpPr>
          <p:spPr>
            <a:xfrm>
              <a:off x="26746200" y="21640800"/>
              <a:ext cx="8264402" cy="1938992"/>
            </a:xfrm>
            <a:prstGeom prst="rect">
              <a:avLst/>
            </a:prstGeom>
            <a:noFill/>
          </p:spPr>
          <p:txBody>
            <a:bodyPr wrap="none" rtlCol="0">
              <a:spAutoFit/>
            </a:bodyPr>
            <a:lstStyle/>
            <a:p>
              <a:r>
                <a:rPr lang="en-US" dirty="0"/>
                <a:t>200 OK</a:t>
              </a:r>
            </a:p>
            <a:p>
              <a:r>
                <a:rPr lang="en-US" dirty="0"/>
                <a:t>S: Link: &lt;http://</a:t>
              </a:r>
              <a:r>
                <a:rPr lang="en-US" dirty="0" err="1"/>
                <a:t>opendap.tw.rpi.edu</a:t>
              </a:r>
              <a:r>
                <a:rPr lang="en-US" dirty="0"/>
                <a:t>/instances/result/provenance&gt;; </a:t>
              </a:r>
            </a:p>
            <a:p>
              <a:r>
                <a:rPr lang="en-US" dirty="0"/>
                <a:t>         </a:t>
              </a:r>
              <a:r>
                <a:rPr lang="en-US" dirty="0" err="1"/>
                <a:t>rel</a:t>
              </a:r>
              <a:r>
                <a:rPr lang="en-US" dirty="0"/>
                <a:t>="http://www.w3.org/ns/</a:t>
              </a:r>
              <a:r>
                <a:rPr lang="en-US" dirty="0" err="1"/>
                <a:t>prov#has_provenance</a:t>
              </a:r>
              <a:r>
                <a:rPr lang="en-US" dirty="0"/>
                <a:t>"</a:t>
              </a:r>
            </a:p>
            <a:p>
              <a:r>
                <a:rPr lang="en-US" dirty="0"/>
                <a:t>S: Link: &lt;http://</a:t>
              </a:r>
              <a:r>
                <a:rPr lang="en-US" dirty="0" err="1"/>
                <a:t>opendap.tw.rpi.edu</a:t>
              </a:r>
              <a:r>
                <a:rPr lang="en-US" dirty="0"/>
                <a:t>/instances/result/pingback&gt;; </a:t>
              </a:r>
            </a:p>
            <a:p>
              <a:r>
                <a:rPr lang="en-US" dirty="0"/>
                <a:t>         </a:t>
              </a:r>
              <a:r>
                <a:rPr lang="en-US" dirty="0" err="1"/>
                <a:t>rel</a:t>
              </a:r>
              <a:r>
                <a:rPr lang="en-US" dirty="0"/>
                <a:t>="http://www.w3.org/ns/</a:t>
              </a:r>
              <a:r>
                <a:rPr lang="en-US" dirty="0" err="1"/>
                <a:t>prov#pingback</a:t>
              </a:r>
              <a:r>
                <a:rPr lang="en-US" dirty="0"/>
                <a:t>"</a:t>
              </a:r>
            </a:p>
          </p:txBody>
        </p:sp>
        <p:sp>
          <p:nvSpPr>
            <p:cNvPr id="65" name="TextBox 64"/>
            <p:cNvSpPr txBox="1"/>
            <p:nvPr/>
          </p:nvSpPr>
          <p:spPr>
            <a:xfrm>
              <a:off x="27965400" y="21031200"/>
              <a:ext cx="4608954" cy="523220"/>
            </a:xfrm>
            <a:prstGeom prst="rect">
              <a:avLst/>
            </a:prstGeom>
            <a:noFill/>
          </p:spPr>
          <p:txBody>
            <a:bodyPr wrap="none" rtlCol="0">
              <a:spAutoFit/>
            </a:bodyPr>
            <a:lstStyle/>
            <a:p>
              <a:r>
                <a:rPr lang="en-US" sz="2800" b="1" dirty="0" smtClean="0"/>
                <a:t>OPeNDAP Hyrax Processing</a:t>
              </a:r>
              <a:endParaRPr lang="en-US" sz="2800" b="1" dirty="0"/>
            </a:p>
          </p:txBody>
        </p:sp>
      </p:grpSp>
      <p:cxnSp>
        <p:nvCxnSpPr>
          <p:cNvPr id="58" name="Straight Arrow Connector 57"/>
          <p:cNvCxnSpPr>
            <a:stCxn id="24" idx="3"/>
            <a:endCxn id="38" idx="1"/>
          </p:cNvCxnSpPr>
          <p:nvPr/>
        </p:nvCxnSpPr>
        <p:spPr bwMode="auto">
          <a:xfrm flipV="1">
            <a:off x="21412200" y="12254526"/>
            <a:ext cx="3640096" cy="4084024"/>
          </a:xfrm>
          <a:prstGeom prst="straightConnector1">
            <a:avLst/>
          </a:prstGeom>
          <a:solidFill>
            <a:srgbClr val="BBE0E3"/>
          </a:solidFill>
          <a:ln w="76200" cap="flat" cmpd="sng" algn="ctr">
            <a:solidFill>
              <a:srgbClr val="3366FF"/>
            </a:solidFill>
            <a:prstDash val="solid"/>
            <a:round/>
            <a:headEnd type="none" w="med" len="med"/>
            <a:tailEnd type="arrow"/>
          </a:ln>
          <a:effectLst/>
        </p:spPr>
      </p:cxnSp>
      <p:sp>
        <p:nvSpPr>
          <p:cNvPr id="59" name="TextBox 58"/>
          <p:cNvSpPr txBox="1"/>
          <p:nvPr/>
        </p:nvSpPr>
        <p:spPr>
          <a:xfrm>
            <a:off x="20955000" y="14173200"/>
            <a:ext cx="2689258" cy="461665"/>
          </a:xfrm>
          <a:prstGeom prst="rect">
            <a:avLst/>
          </a:prstGeom>
          <a:noFill/>
        </p:spPr>
        <p:txBody>
          <a:bodyPr wrap="none" rtlCol="0">
            <a:spAutoFit/>
          </a:bodyPr>
          <a:lstStyle/>
          <a:p>
            <a:r>
              <a:rPr lang="en-US" dirty="0" smtClean="0"/>
              <a:t>Requests processing</a:t>
            </a:r>
            <a:endParaRPr lang="en-US" dirty="0"/>
          </a:p>
        </p:txBody>
      </p:sp>
      <p:cxnSp>
        <p:nvCxnSpPr>
          <p:cNvPr id="61" name="Straight Arrow Connector 60"/>
          <p:cNvCxnSpPr>
            <a:stCxn id="50" idx="1"/>
          </p:cNvCxnSpPr>
          <p:nvPr/>
        </p:nvCxnSpPr>
        <p:spPr bwMode="auto">
          <a:xfrm flipH="1" flipV="1">
            <a:off x="21259800" y="17754600"/>
            <a:ext cx="3733800" cy="5693896"/>
          </a:xfrm>
          <a:prstGeom prst="straightConnector1">
            <a:avLst/>
          </a:prstGeom>
          <a:solidFill>
            <a:srgbClr val="BBE0E3"/>
          </a:solidFill>
          <a:ln w="76200" cap="flat" cmpd="sng" algn="ctr">
            <a:solidFill>
              <a:srgbClr val="3366FF"/>
            </a:solidFill>
            <a:prstDash val="solid"/>
            <a:round/>
            <a:headEnd type="none" w="med" len="med"/>
            <a:tailEnd type="arrow"/>
          </a:ln>
          <a:effectLst/>
        </p:spPr>
      </p:cxnSp>
      <p:sp>
        <p:nvSpPr>
          <p:cNvPr id="63" name="TextBox 62"/>
          <p:cNvSpPr txBox="1"/>
          <p:nvPr/>
        </p:nvSpPr>
        <p:spPr>
          <a:xfrm>
            <a:off x="20345400" y="18059400"/>
            <a:ext cx="4314001" cy="1200328"/>
          </a:xfrm>
          <a:prstGeom prst="rect">
            <a:avLst/>
          </a:prstGeom>
          <a:noFill/>
        </p:spPr>
        <p:txBody>
          <a:bodyPr wrap="none" rtlCol="0">
            <a:spAutoFit/>
          </a:bodyPr>
          <a:lstStyle/>
          <a:p>
            <a:r>
              <a:rPr lang="en-US" dirty="0" smtClean="0"/>
              <a:t>Gets back response</a:t>
            </a:r>
          </a:p>
          <a:p>
            <a:pPr marL="342900" indent="-342900">
              <a:buFont typeface="Arial"/>
              <a:buChar char="•"/>
            </a:pPr>
            <a:r>
              <a:rPr lang="en-US" dirty="0" smtClean="0"/>
              <a:t>Provenance included in header</a:t>
            </a:r>
          </a:p>
          <a:p>
            <a:pPr marL="342900" indent="-342900">
              <a:buFont typeface="Arial"/>
              <a:buChar char="•"/>
            </a:pPr>
            <a:r>
              <a:rPr lang="en-US" dirty="0" smtClean="0"/>
              <a:t>Ping-back service in header</a:t>
            </a:r>
            <a:endParaRPr lang="en-US" dirty="0"/>
          </a:p>
        </p:txBody>
      </p:sp>
      <p:cxnSp>
        <p:nvCxnSpPr>
          <p:cNvPr id="66" name="Straight Arrow Connector 65"/>
          <p:cNvCxnSpPr/>
          <p:nvPr/>
        </p:nvCxnSpPr>
        <p:spPr bwMode="auto">
          <a:xfrm>
            <a:off x="18669000" y="17678400"/>
            <a:ext cx="7010400" cy="6629400"/>
          </a:xfrm>
          <a:prstGeom prst="straightConnector1">
            <a:avLst/>
          </a:prstGeom>
          <a:solidFill>
            <a:srgbClr val="BBE0E3"/>
          </a:solidFill>
          <a:ln w="76200" cap="flat" cmpd="sng" algn="ctr">
            <a:solidFill>
              <a:srgbClr val="3366FF"/>
            </a:solidFill>
            <a:prstDash val="solid"/>
            <a:round/>
            <a:headEnd type="none" w="med" len="med"/>
            <a:tailEnd type="arrow"/>
          </a:ln>
          <a:effectLst/>
        </p:spPr>
      </p:cxnSp>
      <p:sp>
        <p:nvSpPr>
          <p:cNvPr id="67" name="TextBox 66"/>
          <p:cNvSpPr txBox="1"/>
          <p:nvPr/>
        </p:nvSpPr>
        <p:spPr>
          <a:xfrm>
            <a:off x="18745200" y="21183600"/>
            <a:ext cx="4099500" cy="461665"/>
          </a:xfrm>
          <a:prstGeom prst="rect">
            <a:avLst/>
          </a:prstGeom>
          <a:noFill/>
        </p:spPr>
        <p:txBody>
          <a:bodyPr wrap="none" rtlCol="0">
            <a:spAutoFit/>
          </a:bodyPr>
          <a:lstStyle/>
          <a:p>
            <a:r>
              <a:rPr lang="en-US" dirty="0" smtClean="0"/>
              <a:t>Provides ping-back information</a:t>
            </a:r>
            <a:endParaRPr lang="en-US" dirty="0"/>
          </a:p>
        </p:txBody>
      </p:sp>
      <p:sp>
        <p:nvSpPr>
          <p:cNvPr id="68" name="TextBox 67"/>
          <p:cNvSpPr txBox="1"/>
          <p:nvPr/>
        </p:nvSpPr>
        <p:spPr>
          <a:xfrm>
            <a:off x="38176200" y="10058400"/>
            <a:ext cx="12374801" cy="16250594"/>
          </a:xfrm>
          <a:prstGeom prst="rect">
            <a:avLst/>
          </a:prstGeom>
          <a:noFill/>
        </p:spPr>
        <p:txBody>
          <a:bodyPr wrap="square" rtlCol="0">
            <a:spAutoFit/>
          </a:bodyPr>
          <a:lstStyle/>
          <a:p>
            <a:r>
              <a:rPr lang="en-US" sz="1800" dirty="0"/>
              <a:t>&lt;http://</a:t>
            </a:r>
            <a:r>
              <a:rPr lang="en-US" sz="1800" dirty="0" err="1"/>
              <a:t>opendap.tw.rpi.edu</a:t>
            </a:r>
            <a:r>
              <a:rPr lang="en-US" sz="1800" dirty="0"/>
              <a:t>/instances/software/BES&gt;</a:t>
            </a:r>
          </a:p>
          <a:p>
            <a:r>
              <a:rPr lang="en-US" sz="1800" dirty="0"/>
              <a:t>    a </a:t>
            </a:r>
            <a:r>
              <a:rPr lang="en-US" sz="1800" dirty="0" err="1"/>
              <a:t>doap:Project</a:t>
            </a:r>
            <a:r>
              <a:rPr lang="en-US" sz="1800" dirty="0"/>
              <a:t>, </a:t>
            </a:r>
            <a:r>
              <a:rPr lang="en-US" sz="1800" dirty="0" err="1"/>
              <a:t>prov:Entity</a:t>
            </a:r>
            <a:r>
              <a:rPr lang="en-US" sz="1800" dirty="0"/>
              <a:t>;</a:t>
            </a:r>
          </a:p>
          <a:p>
            <a:r>
              <a:rPr lang="en-US" sz="1800" dirty="0"/>
              <a:t>    </a:t>
            </a:r>
            <a:r>
              <a:rPr lang="en-US" sz="1800" dirty="0" err="1"/>
              <a:t>doap:name</a:t>
            </a:r>
            <a:r>
              <a:rPr lang="en-US" sz="1800" dirty="0"/>
              <a:t> "OPeNDAP Back-End Server (BES)";</a:t>
            </a:r>
          </a:p>
          <a:p>
            <a:r>
              <a:rPr lang="en-US" sz="1800" dirty="0"/>
              <a:t>    </a:t>
            </a:r>
            <a:r>
              <a:rPr lang="en-US" sz="1800" dirty="0" err="1"/>
              <a:t>doap:developer</a:t>
            </a:r>
            <a:r>
              <a:rPr lang="en-US" sz="1800" dirty="0"/>
              <a:t> &lt;http://</a:t>
            </a:r>
            <a:r>
              <a:rPr lang="en-US" sz="1800" dirty="0" err="1"/>
              <a:t>tw.rpi.edu</a:t>
            </a:r>
            <a:r>
              <a:rPr lang="en-US" sz="1800" dirty="0"/>
              <a:t>/instances/</a:t>
            </a:r>
            <a:r>
              <a:rPr lang="en-US" sz="1800" dirty="0" err="1"/>
              <a:t>PatrickWest</a:t>
            </a:r>
            <a:r>
              <a:rPr lang="en-US" sz="1800" dirty="0"/>
              <a:t>&gt;;</a:t>
            </a:r>
          </a:p>
          <a:p>
            <a:r>
              <a:rPr lang="en-US" sz="1800" dirty="0"/>
              <a:t>    </a:t>
            </a:r>
            <a:r>
              <a:rPr lang="en-US" sz="1800" dirty="0" err="1"/>
              <a:t>doap:developer</a:t>
            </a:r>
            <a:r>
              <a:rPr lang="en-US" sz="1800" dirty="0"/>
              <a:t> &lt;http://</a:t>
            </a:r>
            <a:r>
              <a:rPr lang="en-US" sz="1800" dirty="0" err="1"/>
              <a:t>tw.rpi.edu</a:t>
            </a:r>
            <a:r>
              <a:rPr lang="en-US" sz="1800" dirty="0"/>
              <a:t>/instances/</a:t>
            </a:r>
            <a:r>
              <a:rPr lang="en-US" sz="1800" dirty="0" err="1"/>
              <a:t>DanHalloway</a:t>
            </a:r>
            <a:r>
              <a:rPr lang="en-US" sz="1800" dirty="0"/>
              <a:t>&gt;;</a:t>
            </a:r>
          </a:p>
          <a:p>
            <a:r>
              <a:rPr lang="en-US" sz="1800" dirty="0"/>
              <a:t>    </a:t>
            </a:r>
            <a:r>
              <a:rPr lang="en-US" sz="1800" dirty="0" err="1"/>
              <a:t>doap:developer</a:t>
            </a:r>
            <a:r>
              <a:rPr lang="en-US" sz="1800" dirty="0"/>
              <a:t> &lt;http://</a:t>
            </a:r>
            <a:r>
              <a:rPr lang="en-US" sz="1800" dirty="0" err="1"/>
              <a:t>tw.rpi.edu</a:t>
            </a:r>
            <a:r>
              <a:rPr lang="en-US" sz="1800" dirty="0"/>
              <a:t>/instances/</a:t>
            </a:r>
            <a:r>
              <a:rPr lang="en-US" sz="1800" dirty="0" err="1"/>
              <a:t>James_Gallagher</a:t>
            </a:r>
            <a:r>
              <a:rPr lang="en-US" sz="1800" dirty="0"/>
              <a:t>&gt;;</a:t>
            </a:r>
          </a:p>
          <a:p>
            <a:r>
              <a:rPr lang="en-US" sz="1800" dirty="0"/>
              <a:t>    </a:t>
            </a:r>
            <a:r>
              <a:rPr lang="en-US" sz="1800" dirty="0" err="1"/>
              <a:t>doap:developer</a:t>
            </a:r>
            <a:r>
              <a:rPr lang="en-US" sz="1800" dirty="0"/>
              <a:t> &lt;http://</a:t>
            </a:r>
            <a:r>
              <a:rPr lang="en-US" sz="1800" dirty="0" err="1"/>
              <a:t>tw.rpi.edu</a:t>
            </a:r>
            <a:r>
              <a:rPr lang="en-US" sz="1800" dirty="0"/>
              <a:t>/instances/</a:t>
            </a:r>
            <a:r>
              <a:rPr lang="en-US" sz="1800" dirty="0" err="1"/>
              <a:t>NathanPotter</a:t>
            </a:r>
            <a:r>
              <a:rPr lang="en-US" sz="1800" dirty="0"/>
              <a:t>&gt;;</a:t>
            </a:r>
          </a:p>
          <a:p>
            <a:r>
              <a:rPr lang="en-US" sz="1800" dirty="0"/>
              <a:t>    </a:t>
            </a:r>
            <a:r>
              <a:rPr lang="en-US" sz="1800" dirty="0" err="1"/>
              <a:t>doap:homepage</a:t>
            </a:r>
            <a:r>
              <a:rPr lang="en-US" sz="1800" dirty="0"/>
              <a:t> &lt;http://</a:t>
            </a:r>
            <a:r>
              <a:rPr lang="en-US" sz="1800" dirty="0" err="1"/>
              <a:t>opendap.org</a:t>
            </a:r>
            <a:r>
              <a:rPr lang="en-US" sz="1800" dirty="0"/>
              <a:t>/download/</a:t>
            </a:r>
            <a:r>
              <a:rPr lang="en-US" sz="1800" dirty="0" err="1"/>
              <a:t>hyrax?q</a:t>
            </a:r>
            <a:r>
              <a:rPr lang="en-US" sz="1800" dirty="0"/>
              <a:t>=</a:t>
            </a:r>
            <a:r>
              <a:rPr lang="en-US" sz="1800" dirty="0" err="1"/>
              <a:t>BES_software</a:t>
            </a:r>
            <a:r>
              <a:rPr lang="en-US" sz="1800" dirty="0"/>
              <a:t>&gt;;</a:t>
            </a:r>
          </a:p>
          <a:p>
            <a:r>
              <a:rPr lang="en-US" sz="1800" dirty="0"/>
              <a:t>    </a:t>
            </a:r>
            <a:r>
              <a:rPr lang="en-US" sz="1800" dirty="0" err="1"/>
              <a:t>doap:vendor</a:t>
            </a:r>
            <a:r>
              <a:rPr lang="en-US" sz="1800" dirty="0"/>
              <a:t> &lt;http://</a:t>
            </a:r>
            <a:r>
              <a:rPr lang="en-US" sz="1800" dirty="0" err="1"/>
              <a:t>tw.rpi.edu</a:t>
            </a:r>
            <a:r>
              <a:rPr lang="en-US" sz="1800" dirty="0"/>
              <a:t>/instances/OPeNDAP&gt;;</a:t>
            </a:r>
          </a:p>
          <a:p>
            <a:r>
              <a:rPr lang="en-US" sz="1800" dirty="0"/>
              <a:t>    </a:t>
            </a:r>
            <a:r>
              <a:rPr lang="en-US" sz="1800" dirty="0" err="1"/>
              <a:t>doap:repository</a:t>
            </a:r>
            <a:r>
              <a:rPr lang="en-US" sz="1800" dirty="0"/>
              <a:t> &lt;http://</a:t>
            </a:r>
            <a:r>
              <a:rPr lang="en-US" sz="1800" dirty="0" err="1"/>
              <a:t>opendap.tw.rpi.edu</a:t>
            </a:r>
            <a:r>
              <a:rPr lang="en-US" sz="1800" dirty="0"/>
              <a:t>/instances/Repository&gt;;</a:t>
            </a:r>
          </a:p>
          <a:p>
            <a:r>
              <a:rPr lang="en-US" sz="1800" dirty="0"/>
              <a:t>    </a:t>
            </a:r>
            <a:r>
              <a:rPr lang="en-US" sz="1800" dirty="0" err="1"/>
              <a:t>doap:bug-database</a:t>
            </a:r>
            <a:r>
              <a:rPr lang="en-US" sz="1800" dirty="0"/>
              <a:t> &lt;http://</a:t>
            </a:r>
            <a:r>
              <a:rPr lang="en-US" sz="1800" dirty="0" err="1"/>
              <a:t>scm.opendap.org</a:t>
            </a:r>
            <a:r>
              <a:rPr lang="en-US" sz="1800" dirty="0"/>
              <a:t>/</a:t>
            </a:r>
            <a:r>
              <a:rPr lang="en-US" sz="1800" dirty="0" err="1"/>
              <a:t>trac</a:t>
            </a:r>
            <a:r>
              <a:rPr lang="en-US" sz="1800" dirty="0"/>
              <a:t>/&gt;;</a:t>
            </a:r>
          </a:p>
          <a:p>
            <a:r>
              <a:rPr lang="en-US" sz="1800" dirty="0"/>
              <a:t>    </a:t>
            </a:r>
            <a:r>
              <a:rPr lang="en-US" sz="1800" dirty="0" err="1"/>
              <a:t>doap:release</a:t>
            </a:r>
            <a:r>
              <a:rPr lang="en-US" sz="1800" dirty="0"/>
              <a:t> &lt;http://</a:t>
            </a:r>
            <a:r>
              <a:rPr lang="en-US" sz="1800" dirty="0" err="1"/>
              <a:t>opendap.tw.rpi.edu</a:t>
            </a:r>
            <a:r>
              <a:rPr lang="en-US" sz="1800" dirty="0"/>
              <a:t>/instances/software/BES/3.12.0&gt;;</a:t>
            </a:r>
          </a:p>
          <a:p>
            <a:r>
              <a:rPr lang="en-US" sz="1800" dirty="0"/>
              <a:t>    </a:t>
            </a:r>
            <a:r>
              <a:rPr lang="en-US" sz="1800" dirty="0" err="1"/>
              <a:t>doap:description</a:t>
            </a:r>
            <a:r>
              <a:rPr lang="en-US" sz="1800" dirty="0"/>
              <a:t> "BES is a high-performance back-end server software framework that allows data providers more flexibility in providing end users views of their </a:t>
            </a:r>
            <a:r>
              <a:rPr lang="en-US" sz="1800" dirty="0" smtClean="0"/>
              <a:t>data.</a:t>
            </a:r>
            <a:r>
              <a:rPr lang="en-US" sz="1800" dirty="0"/>
              <a:t>";</a:t>
            </a:r>
          </a:p>
          <a:p>
            <a:r>
              <a:rPr lang="en-US" sz="1800" dirty="0"/>
              <a:t>    </a:t>
            </a:r>
            <a:r>
              <a:rPr lang="en-US" sz="1800" dirty="0" err="1"/>
              <a:t>doap:license</a:t>
            </a:r>
            <a:r>
              <a:rPr lang="en-US" sz="1800" dirty="0"/>
              <a:t> &lt;http://</a:t>
            </a:r>
            <a:r>
              <a:rPr lang="en-US" sz="1800" dirty="0" err="1"/>
              <a:t>opendap.tw.rpi.edu</a:t>
            </a:r>
            <a:r>
              <a:rPr lang="en-US" sz="1800" dirty="0"/>
              <a:t>/instances/License&gt;;</a:t>
            </a:r>
          </a:p>
          <a:p>
            <a:r>
              <a:rPr lang="en-US" sz="1800" dirty="0"/>
              <a:t>.</a:t>
            </a:r>
          </a:p>
          <a:p>
            <a:r>
              <a:rPr lang="en-US" sz="1800" dirty="0"/>
              <a:t>    </a:t>
            </a:r>
          </a:p>
          <a:p>
            <a:r>
              <a:rPr lang="en-US" sz="1800" dirty="0"/>
              <a:t>&lt;http://</a:t>
            </a:r>
            <a:r>
              <a:rPr lang="en-US" sz="1800" dirty="0" err="1"/>
              <a:t>opendap.tw.rpi.edu</a:t>
            </a:r>
            <a:r>
              <a:rPr lang="en-US" sz="1800" dirty="0"/>
              <a:t>/instances/software/BES/3.12.0&gt;</a:t>
            </a:r>
          </a:p>
          <a:p>
            <a:r>
              <a:rPr lang="en-US" sz="1800" dirty="0"/>
              <a:t>    a </a:t>
            </a:r>
            <a:r>
              <a:rPr lang="en-US" sz="1800" dirty="0" err="1"/>
              <a:t>doap:Version</a:t>
            </a:r>
            <a:r>
              <a:rPr lang="en-US" sz="1800" dirty="0"/>
              <a:t>, </a:t>
            </a:r>
            <a:r>
              <a:rPr lang="en-US" sz="1800" dirty="0" err="1"/>
              <a:t>prov:Entity</a:t>
            </a:r>
            <a:r>
              <a:rPr lang="en-US" sz="1800" dirty="0"/>
              <a:t>;</a:t>
            </a:r>
          </a:p>
          <a:p>
            <a:r>
              <a:rPr lang="en-US" sz="1800" dirty="0"/>
              <a:t>    </a:t>
            </a:r>
            <a:r>
              <a:rPr lang="en-US" sz="1800" dirty="0" err="1"/>
              <a:t>prov:specializationOf</a:t>
            </a:r>
            <a:endParaRPr lang="en-US" sz="1800" dirty="0"/>
          </a:p>
          <a:p>
            <a:r>
              <a:rPr lang="en-US" sz="1800" dirty="0"/>
              <a:t>        &lt;http://</a:t>
            </a:r>
            <a:r>
              <a:rPr lang="en-US" sz="1800" dirty="0" err="1"/>
              <a:t>opendap.tw.rpi.edu</a:t>
            </a:r>
            <a:r>
              <a:rPr lang="en-US" sz="1800" dirty="0"/>
              <a:t>/instances/software/BES&gt;;</a:t>
            </a:r>
          </a:p>
          <a:p>
            <a:r>
              <a:rPr lang="ro-RO" sz="1800" dirty="0"/>
              <a:t>    doap:name "BES-3.12.0";</a:t>
            </a:r>
          </a:p>
          <a:p>
            <a:r>
              <a:rPr lang="ro-RO" sz="1800" dirty="0"/>
              <a:t>    doap:revision "3.12.0";</a:t>
            </a:r>
          </a:p>
          <a:p>
            <a:r>
              <a:rPr lang="ro-RO" sz="1800" dirty="0"/>
              <a:t>    doap:download-page &lt;http://opendap.org/download/hyrax/1.9&gt;;</a:t>
            </a:r>
          </a:p>
          <a:p>
            <a:r>
              <a:rPr lang="ro-RO" sz="1800" dirty="0"/>
              <a:t>    doap:repository &lt;http://scm.opendap.org/svn/tags/bes/3.12.0&gt;;</a:t>
            </a:r>
          </a:p>
          <a:p>
            <a:r>
              <a:rPr lang="ro-RO" sz="1800" dirty="0"/>
              <a:t>    doap:license &lt;http://opendap.tw.rpi.edu/instances/License&gt;;</a:t>
            </a:r>
          </a:p>
          <a:p>
            <a:r>
              <a:rPr lang="en-US" sz="1800" dirty="0"/>
              <a:t>    </a:t>
            </a:r>
            <a:r>
              <a:rPr lang="en-US" sz="1800" dirty="0" err="1"/>
              <a:t>doap:created</a:t>
            </a:r>
            <a:r>
              <a:rPr lang="en-US" sz="1800" dirty="0"/>
              <a:t> 2013-08-27;</a:t>
            </a:r>
          </a:p>
          <a:p>
            <a:r>
              <a:rPr lang="en-US" sz="1800" dirty="0"/>
              <a:t>.</a:t>
            </a:r>
          </a:p>
          <a:p>
            <a:endParaRPr lang="en-US" sz="1800" dirty="0"/>
          </a:p>
          <a:p>
            <a:r>
              <a:rPr lang="en-US" sz="1800" dirty="0"/>
              <a:t>&lt;http://</a:t>
            </a:r>
            <a:r>
              <a:rPr lang="en-US" sz="1800" dirty="0" err="1"/>
              <a:t>opendap.tw.rpi.edu</a:t>
            </a:r>
            <a:r>
              <a:rPr lang="en-US" sz="1800" dirty="0"/>
              <a:t>/instances/Repository&gt;</a:t>
            </a:r>
          </a:p>
          <a:p>
            <a:r>
              <a:rPr lang="en-US" sz="1800" dirty="0"/>
              <a:t>    a </a:t>
            </a:r>
            <a:r>
              <a:rPr lang="en-US" sz="1800" dirty="0" err="1"/>
              <a:t>doap:SVNRepository</a:t>
            </a:r>
            <a:r>
              <a:rPr lang="en-US" sz="1800" dirty="0"/>
              <a:t>;</a:t>
            </a:r>
          </a:p>
          <a:p>
            <a:r>
              <a:rPr lang="en-US" sz="1800" dirty="0"/>
              <a:t>    </a:t>
            </a:r>
            <a:r>
              <a:rPr lang="en-US" sz="1800" dirty="0" err="1"/>
              <a:t>doap:location</a:t>
            </a:r>
            <a:r>
              <a:rPr lang="en-US" sz="1800" dirty="0"/>
              <a:t> &lt;http://</a:t>
            </a:r>
            <a:r>
              <a:rPr lang="en-US" sz="1800" dirty="0" err="1"/>
              <a:t>scm.opendap.org</a:t>
            </a:r>
            <a:r>
              <a:rPr lang="en-US" sz="1800" dirty="0"/>
              <a:t>/svn/&gt;</a:t>
            </a:r>
          </a:p>
          <a:p>
            <a:r>
              <a:rPr lang="en-US" sz="1800" dirty="0"/>
              <a:t>    </a:t>
            </a:r>
            <a:r>
              <a:rPr lang="en-US" sz="1800" dirty="0" err="1"/>
              <a:t>doap:browse</a:t>
            </a:r>
            <a:r>
              <a:rPr lang="en-US" sz="1800" dirty="0"/>
              <a:t> &lt;http://</a:t>
            </a:r>
            <a:r>
              <a:rPr lang="en-US" sz="1800" dirty="0" err="1"/>
              <a:t>scm.opendap.org</a:t>
            </a:r>
            <a:r>
              <a:rPr lang="en-US" sz="1800" dirty="0"/>
              <a:t>/svn/&gt;</a:t>
            </a:r>
          </a:p>
          <a:p>
            <a:r>
              <a:rPr lang="en-US" sz="1800" dirty="0"/>
              <a:t>.</a:t>
            </a:r>
          </a:p>
          <a:p>
            <a:endParaRPr lang="en-US" sz="1800" dirty="0"/>
          </a:p>
          <a:p>
            <a:r>
              <a:rPr lang="en-US" sz="1800" dirty="0"/>
              <a:t>&lt;http://</a:t>
            </a:r>
            <a:r>
              <a:rPr lang="en-US" sz="1800" dirty="0" err="1"/>
              <a:t>opendap.tw.rpi.edu</a:t>
            </a:r>
            <a:r>
              <a:rPr lang="en-US" sz="1800" dirty="0"/>
              <a:t>/instances/License&gt;</a:t>
            </a:r>
          </a:p>
          <a:p>
            <a:r>
              <a:rPr lang="en-US" sz="1800" dirty="0"/>
              <a:t>    </a:t>
            </a:r>
            <a:r>
              <a:rPr lang="en-US" sz="1800" dirty="0" err="1"/>
              <a:t>dc:description</a:t>
            </a:r>
            <a:r>
              <a:rPr lang="en-US" sz="1800" dirty="0"/>
              <a:t> "This software is distributed under the GNU Lesser General Public License &lt;http://</a:t>
            </a:r>
            <a:r>
              <a:rPr lang="en-US" sz="1800" dirty="0" err="1"/>
              <a:t>www.gnu.org</a:t>
            </a:r>
            <a:r>
              <a:rPr lang="en-US" sz="1800" dirty="0"/>
              <a:t>/licenses/</a:t>
            </a:r>
            <a:r>
              <a:rPr lang="en-US" sz="1800" dirty="0" err="1"/>
              <a:t>gpl.html</a:t>
            </a:r>
            <a:r>
              <a:rPr lang="en-US" sz="1800" dirty="0"/>
              <a:t>&gt;";</a:t>
            </a:r>
          </a:p>
          <a:p>
            <a:r>
              <a:rPr lang="en-US" sz="1800" dirty="0" smtClean="0"/>
              <a:t>    </a:t>
            </a:r>
            <a:r>
              <a:rPr lang="en-US" sz="1800" dirty="0" err="1" smtClean="0"/>
              <a:t>doap:name</a:t>
            </a:r>
            <a:r>
              <a:rPr lang="en-US" sz="1800" dirty="0" smtClean="0"/>
              <a:t> </a:t>
            </a:r>
            <a:r>
              <a:rPr lang="en-US" sz="1800" dirty="0"/>
              <a:t>"GNU LESSER GENERAL PUBLIC LICENSE";</a:t>
            </a:r>
          </a:p>
          <a:p>
            <a:r>
              <a:rPr lang="en-US" sz="1800" dirty="0"/>
              <a:t>    </a:t>
            </a:r>
            <a:r>
              <a:rPr lang="en-US" sz="1800" dirty="0" err="1"/>
              <a:t>rdfs:seeAlso</a:t>
            </a:r>
            <a:r>
              <a:rPr lang="en-US" sz="1800" dirty="0"/>
              <a:t> &lt;http://</a:t>
            </a:r>
            <a:r>
              <a:rPr lang="en-US" sz="1800" dirty="0" err="1"/>
              <a:t>www.gnu.org</a:t>
            </a:r>
            <a:r>
              <a:rPr lang="en-US" sz="1800" dirty="0"/>
              <a:t>/licenses/</a:t>
            </a:r>
            <a:r>
              <a:rPr lang="en-US" sz="1800" dirty="0" err="1"/>
              <a:t>gpl.html</a:t>
            </a:r>
            <a:r>
              <a:rPr lang="en-US" sz="1800" dirty="0"/>
              <a:t>&gt;;</a:t>
            </a:r>
          </a:p>
          <a:p>
            <a:r>
              <a:rPr lang="en-US" sz="1800" dirty="0"/>
              <a:t>.</a:t>
            </a:r>
          </a:p>
          <a:p>
            <a:endParaRPr lang="en-US" sz="1800" dirty="0"/>
          </a:p>
          <a:p>
            <a:r>
              <a:rPr lang="en-US" sz="1800" dirty="0"/>
              <a:t>&lt;http://</a:t>
            </a:r>
            <a:r>
              <a:rPr lang="en-US" sz="1800" dirty="0" err="1"/>
              <a:t>opendap.tw.rpi.edu</a:t>
            </a:r>
            <a:r>
              <a:rPr lang="en-US" sz="1800" dirty="0"/>
              <a:t>/id/</a:t>
            </a:r>
            <a:r>
              <a:rPr lang="en-US" sz="1800" dirty="0" err="1"/>
              <a:t>opendap</a:t>
            </a:r>
            <a:r>
              <a:rPr lang="en-US" sz="1800" dirty="0"/>
              <a:t>/D9IH6677D3I6HDIHD36IHDI7DH&gt;</a:t>
            </a:r>
          </a:p>
          <a:p>
            <a:r>
              <a:rPr lang="en-US" sz="1800" dirty="0"/>
              <a:t>    # The hash above is: HASH(</a:t>
            </a:r>
            <a:r>
              <a:rPr lang="en-US" sz="1800" dirty="0" err="1"/>
              <a:t>config</a:t>
            </a:r>
            <a:r>
              <a:rPr lang="en-US" sz="1800" dirty="0"/>
              <a:t> file, BES version that read it)</a:t>
            </a:r>
          </a:p>
          <a:p>
            <a:r>
              <a:rPr lang="en-US" sz="1800" dirty="0"/>
              <a:t>    a </a:t>
            </a:r>
            <a:r>
              <a:rPr lang="en-US" sz="1800" dirty="0" err="1"/>
              <a:t>prov:Agent</a:t>
            </a:r>
            <a:r>
              <a:rPr lang="en-US" sz="1800" dirty="0"/>
              <a:t>;</a:t>
            </a:r>
          </a:p>
          <a:p>
            <a:r>
              <a:rPr lang="en-US" sz="1800" dirty="0"/>
              <a:t>    </a:t>
            </a:r>
            <a:r>
              <a:rPr lang="en-US" sz="1800" dirty="0" err="1"/>
              <a:t>prov:wasDerivedFrom</a:t>
            </a:r>
            <a:endParaRPr lang="en-US" sz="1800" dirty="0"/>
          </a:p>
          <a:p>
            <a:r>
              <a:rPr lang="en-US" sz="1800" dirty="0"/>
              <a:t>       &lt;http://</a:t>
            </a:r>
            <a:r>
              <a:rPr lang="en-US" sz="1800" dirty="0" err="1"/>
              <a:t>opendap.tw.rpi.edu</a:t>
            </a:r>
            <a:r>
              <a:rPr lang="en-US" sz="1800" dirty="0"/>
              <a:t>/instances/software/hdf5_handler/2.1.1&gt;,</a:t>
            </a:r>
          </a:p>
          <a:p>
            <a:r>
              <a:rPr lang="en-US" sz="1800" dirty="0"/>
              <a:t>       &lt;http://</a:t>
            </a:r>
            <a:r>
              <a:rPr lang="en-US" sz="1800" dirty="0" err="1"/>
              <a:t>opendap.tw.rpi.edu</a:t>
            </a:r>
            <a:r>
              <a:rPr lang="en-US" sz="1800" dirty="0"/>
              <a:t>/instances/software/BES/3.12.0&gt;,</a:t>
            </a:r>
          </a:p>
          <a:p>
            <a:r>
              <a:rPr lang="en-US" sz="1800" dirty="0"/>
              <a:t>       &lt;http://</a:t>
            </a:r>
            <a:r>
              <a:rPr lang="en-US" sz="1800" dirty="0" err="1"/>
              <a:t>opendap.tw.rpi.edu</a:t>
            </a:r>
            <a:r>
              <a:rPr lang="en-US" sz="1800" dirty="0"/>
              <a:t>/instances/software/</a:t>
            </a:r>
            <a:r>
              <a:rPr lang="en-US" sz="1800" dirty="0" err="1"/>
              <a:t>ncml_module</a:t>
            </a:r>
            <a:r>
              <a:rPr lang="en-US" sz="1800" dirty="0"/>
              <a:t>/1.2.2/&gt;,</a:t>
            </a:r>
          </a:p>
          <a:p>
            <a:r>
              <a:rPr lang="en-US" sz="1800" dirty="0"/>
              <a:t>       &lt;http://</a:t>
            </a:r>
            <a:r>
              <a:rPr lang="en-US" sz="1800" dirty="0" err="1"/>
              <a:t>opendap.tw.rpi.edu</a:t>
            </a:r>
            <a:r>
              <a:rPr lang="en-US" sz="1800" dirty="0"/>
              <a:t>/instances/software/</a:t>
            </a:r>
            <a:r>
              <a:rPr lang="en-US" sz="1800" dirty="0" err="1"/>
              <a:t>fileout_netcdf</a:t>
            </a:r>
            <a:r>
              <a:rPr lang="en-US" sz="1800" dirty="0"/>
              <a:t>/1.2.1&gt;;</a:t>
            </a:r>
          </a:p>
          <a:p>
            <a:r>
              <a:rPr lang="en-US" sz="1800" dirty="0"/>
              <a:t>    .</a:t>
            </a:r>
          </a:p>
          <a:p>
            <a:r>
              <a:rPr lang="en-US" sz="1800" dirty="0"/>
              <a:t>    </a:t>
            </a:r>
            <a:r>
              <a:rPr lang="en-US" sz="1800" dirty="0" err="1"/>
              <a:t>prov:wasDerivedFrom</a:t>
            </a:r>
            <a:r>
              <a:rPr lang="en-US" sz="1800" dirty="0"/>
              <a:t> :</a:t>
            </a:r>
            <a:r>
              <a:rPr lang="en-US" sz="1800" dirty="0" err="1"/>
              <a:t>config_file_hash</a:t>
            </a:r>
            <a:r>
              <a:rPr lang="en-US" sz="1800" dirty="0"/>
              <a:t>;</a:t>
            </a:r>
          </a:p>
          <a:p>
            <a:r>
              <a:rPr lang="en-US" sz="1800" dirty="0"/>
              <a:t>    # b/c BES set it up:</a:t>
            </a:r>
          </a:p>
          <a:p>
            <a:r>
              <a:rPr lang="en-US" sz="1800" dirty="0"/>
              <a:t>    </a:t>
            </a:r>
            <a:r>
              <a:rPr lang="en-US" sz="1800" dirty="0" err="1"/>
              <a:t>prov:wasAttributedTo</a:t>
            </a:r>
            <a:r>
              <a:rPr lang="en-US" sz="1800" dirty="0"/>
              <a:t> &lt;http://</a:t>
            </a:r>
            <a:r>
              <a:rPr lang="en-US" sz="1800" dirty="0" err="1"/>
              <a:t>scm.opendap.org</a:t>
            </a:r>
            <a:r>
              <a:rPr lang="en-US" sz="1800" dirty="0"/>
              <a:t>/svn/tags/</a:t>
            </a:r>
            <a:r>
              <a:rPr lang="en-US" sz="1800" dirty="0" err="1"/>
              <a:t>bes</a:t>
            </a:r>
            <a:r>
              <a:rPr lang="en-US" sz="1800" dirty="0"/>
              <a:t>/3.9.2&gt;;</a:t>
            </a:r>
          </a:p>
          <a:p>
            <a:r>
              <a:rPr lang="en-US" sz="1800" dirty="0"/>
              <a:t>.</a:t>
            </a:r>
          </a:p>
          <a:p>
            <a:endParaRPr lang="en-US" dirty="0"/>
          </a:p>
        </p:txBody>
      </p:sp>
      <p:sp>
        <p:nvSpPr>
          <p:cNvPr id="69" name="TextBox 68"/>
          <p:cNvSpPr txBox="1"/>
          <p:nvPr/>
        </p:nvSpPr>
        <p:spPr>
          <a:xfrm>
            <a:off x="41148000" y="9525000"/>
            <a:ext cx="4294014" cy="523220"/>
          </a:xfrm>
          <a:prstGeom prst="rect">
            <a:avLst/>
          </a:prstGeom>
          <a:noFill/>
        </p:spPr>
        <p:txBody>
          <a:bodyPr wrap="none" rtlCol="0">
            <a:spAutoFit/>
          </a:bodyPr>
          <a:lstStyle/>
          <a:p>
            <a:r>
              <a:rPr lang="en-US" sz="2800" b="1" dirty="0" smtClean="0"/>
              <a:t>Example DOAP Document</a:t>
            </a:r>
            <a:endParaRPr lang="en-US" sz="2800" b="1" dirty="0"/>
          </a:p>
        </p:txBody>
      </p:sp>
      <p:grpSp>
        <p:nvGrpSpPr>
          <p:cNvPr id="3" name="Group 2"/>
          <p:cNvGrpSpPr/>
          <p:nvPr/>
        </p:nvGrpSpPr>
        <p:grpSpPr>
          <a:xfrm>
            <a:off x="685800" y="20116800"/>
            <a:ext cx="2581270" cy="3037820"/>
            <a:chOff x="685800" y="18440400"/>
            <a:chExt cx="2581270" cy="3037820"/>
          </a:xfrm>
        </p:grpSpPr>
        <p:pic>
          <p:nvPicPr>
            <p:cNvPr id="12" name="Picture 11" descr="AGU2013-IN53C-1575-qrcode.png"/>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685800" y="18440400"/>
              <a:ext cx="2540000" cy="2540000"/>
            </a:xfrm>
            <a:prstGeom prst="rect">
              <a:avLst/>
            </a:prstGeom>
          </p:spPr>
        </p:pic>
        <p:sp>
          <p:nvSpPr>
            <p:cNvPr id="2" name="TextBox 1"/>
            <p:cNvSpPr txBox="1"/>
            <p:nvPr/>
          </p:nvSpPr>
          <p:spPr>
            <a:xfrm>
              <a:off x="838200" y="20955000"/>
              <a:ext cx="2428870" cy="523220"/>
            </a:xfrm>
            <a:prstGeom prst="rect">
              <a:avLst/>
            </a:prstGeom>
            <a:noFill/>
          </p:spPr>
          <p:txBody>
            <a:bodyPr wrap="none" rtlCol="0">
              <a:spAutoFit/>
            </a:bodyPr>
            <a:lstStyle/>
            <a:p>
              <a:r>
                <a:rPr lang="en-US" sz="2800" dirty="0" smtClean="0"/>
                <a:t>Poster </a:t>
              </a:r>
              <a:r>
                <a:rPr lang="en-US" sz="2800" dirty="0" err="1" smtClean="0"/>
                <a:t>QRCode</a:t>
              </a:r>
              <a:endParaRPr lang="en-US" sz="2800" dirty="0"/>
            </a:p>
          </p:txBody>
        </p:sp>
      </p:grpSp>
      <p:sp>
        <p:nvSpPr>
          <p:cNvPr id="56" name="Rectangle 10"/>
          <p:cNvSpPr>
            <a:spLocks/>
          </p:cNvSpPr>
          <p:nvPr/>
        </p:nvSpPr>
        <p:spPr bwMode="auto">
          <a:xfrm>
            <a:off x="685800" y="18821400"/>
            <a:ext cx="171704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Input Requested</a:t>
            </a:r>
            <a:endParaRPr lang="en-US" sz="4800" dirty="0">
              <a:latin typeface="Arial Black"/>
            </a:endParaRPr>
          </a:p>
        </p:txBody>
      </p:sp>
      <p:sp>
        <p:nvSpPr>
          <p:cNvPr id="5" name="TextBox 4"/>
          <p:cNvSpPr txBox="1"/>
          <p:nvPr/>
        </p:nvSpPr>
        <p:spPr>
          <a:xfrm>
            <a:off x="3733800" y="20193000"/>
            <a:ext cx="14097000" cy="4832093"/>
          </a:xfrm>
          <a:prstGeom prst="rect">
            <a:avLst/>
          </a:prstGeom>
          <a:noFill/>
          <a:ln>
            <a:solidFill>
              <a:schemeClr val="tx1"/>
            </a:solidFill>
          </a:ln>
        </p:spPr>
        <p:txBody>
          <a:bodyPr wrap="square" rtlCol="0">
            <a:spAutoFit/>
          </a:bodyPr>
          <a:lstStyle/>
          <a:p>
            <a:r>
              <a:rPr lang="en-US" sz="2800" dirty="0" smtClean="0"/>
              <a:t>We’d love your feedback and your input. Specifically, your thoughts on:</a:t>
            </a:r>
          </a:p>
          <a:p>
            <a:pPr marL="457200" indent="-457200">
              <a:buFont typeface="Arial"/>
              <a:buChar char="•"/>
            </a:pPr>
            <a:r>
              <a:rPr lang="en-US" sz="2800" dirty="0" smtClean="0"/>
              <a:t>The model. Using PROV-O, DOAP</a:t>
            </a:r>
          </a:p>
          <a:p>
            <a:pPr marL="457200" indent="-457200">
              <a:buFont typeface="Arial"/>
              <a:buChar char="•"/>
            </a:pPr>
            <a:r>
              <a:rPr lang="en-US" sz="2800" dirty="0" smtClean="0"/>
              <a:t>The use of provenance and ping-back in the response header</a:t>
            </a:r>
          </a:p>
          <a:p>
            <a:pPr marL="457200" indent="-457200">
              <a:buFont typeface="Arial"/>
              <a:buChar char="•"/>
            </a:pPr>
            <a:r>
              <a:rPr lang="en-US" sz="2800" dirty="0" smtClean="0"/>
              <a:t>Would you like to review the model/design/technology infrastructure</a:t>
            </a:r>
          </a:p>
          <a:p>
            <a:pPr marL="457200" indent="-457200">
              <a:buFont typeface="Arial"/>
              <a:buChar char="•"/>
            </a:pPr>
            <a:r>
              <a:rPr lang="en-US" sz="2800" dirty="0" smtClean="0"/>
              <a:t>Would you like to collaborate on this project?</a:t>
            </a:r>
          </a:p>
          <a:p>
            <a:pPr marL="457200" indent="-457200">
              <a:buFont typeface="Arial"/>
              <a:buChar char="•"/>
            </a:pPr>
            <a:r>
              <a:rPr lang="en-US" sz="2800" dirty="0" smtClean="0"/>
              <a:t>Any other questions, comments, suggestions are welcome!</a:t>
            </a:r>
          </a:p>
          <a:p>
            <a:pPr marL="457200" indent="-457200">
              <a:buFont typeface="Arial"/>
              <a:buChar char="•"/>
            </a:pPr>
            <a:endParaRPr lang="en-US" sz="2800" dirty="0"/>
          </a:p>
          <a:p>
            <a:r>
              <a:rPr lang="en-US" sz="2800" dirty="0" smtClean="0"/>
              <a:t>How to provide feedback:</a:t>
            </a:r>
          </a:p>
          <a:p>
            <a:pPr marL="514350" indent="-514350">
              <a:buAutoNum type="arabicPeriod"/>
            </a:pPr>
            <a:r>
              <a:rPr lang="en-US" sz="2800" dirty="0" smtClean="0"/>
              <a:t>Scan the QR code to the left. This will take you to a page with more information and information on how you can contribute.</a:t>
            </a:r>
          </a:p>
          <a:p>
            <a:pPr marL="514350" indent="-514350">
              <a:buAutoNum type="arabicPeriod"/>
            </a:pPr>
            <a:r>
              <a:rPr lang="en-US" sz="2800" dirty="0" smtClean="0"/>
              <a:t>Or email </a:t>
            </a:r>
            <a:r>
              <a:rPr lang="en-US" sz="2800" dirty="0" smtClean="0">
                <a:hlinkClick r:id="rId3"/>
              </a:rPr>
              <a:t>westp@rpi.edu</a:t>
            </a:r>
            <a:r>
              <a:rPr lang="en-US" sz="2800" dirty="0" smtClean="0"/>
              <a:t> with your questions, comments, suggestions.</a:t>
            </a:r>
            <a:endParaRPr lang="en-US" sz="2800" dirty="0"/>
          </a:p>
        </p:txBody>
      </p:sp>
      <p:sp>
        <p:nvSpPr>
          <p:cNvPr id="6" name="TextBox 5"/>
          <p:cNvSpPr txBox="1"/>
          <p:nvPr/>
        </p:nvSpPr>
        <p:spPr>
          <a:xfrm>
            <a:off x="34518601" y="1600200"/>
            <a:ext cx="16002000" cy="954107"/>
          </a:xfrm>
          <a:prstGeom prst="rect">
            <a:avLst/>
          </a:prstGeom>
          <a:noFill/>
        </p:spPr>
        <p:txBody>
          <a:bodyPr wrap="square" rtlCol="0">
            <a:spAutoFit/>
          </a:bodyPr>
          <a:lstStyle/>
          <a:p>
            <a:r>
              <a:rPr lang="en-US" sz="2800" dirty="0" smtClean="0"/>
              <a:t>DOAP provides us with the ability to represent software, software projects, releases of software, licensing information, where to download releases, where to find information about the software, and so on.</a:t>
            </a:r>
            <a:endParaRPr lang="en-US" sz="2800" dirty="0"/>
          </a:p>
        </p:txBody>
      </p:sp>
      <p:sp>
        <p:nvSpPr>
          <p:cNvPr id="60" name="Curved Right Arrow 59"/>
          <p:cNvSpPr/>
          <p:nvPr/>
        </p:nvSpPr>
        <p:spPr bwMode="auto">
          <a:xfrm>
            <a:off x="24765000" y="17678400"/>
            <a:ext cx="990600" cy="2362200"/>
          </a:xfrm>
          <a:prstGeom prst="curvedRightArrow">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19" name="Rectangle 18"/>
          <p:cNvSpPr/>
          <p:nvPr/>
        </p:nvSpPr>
        <p:spPr bwMode="auto">
          <a:xfrm>
            <a:off x="25908000" y="12268200"/>
            <a:ext cx="6934200" cy="1981200"/>
          </a:xfrm>
          <a:prstGeom prst="rect">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cxnSp>
        <p:nvCxnSpPr>
          <p:cNvPr id="30" name="Straight Arrow Connector 29"/>
          <p:cNvCxnSpPr/>
          <p:nvPr/>
        </p:nvCxnSpPr>
        <p:spPr bwMode="auto">
          <a:xfrm flipH="1" flipV="1">
            <a:off x="24003000" y="12039600"/>
            <a:ext cx="1905000" cy="533400"/>
          </a:xfrm>
          <a:prstGeom prst="straightConnector1">
            <a:avLst/>
          </a:prstGeom>
          <a:solidFill>
            <a:srgbClr val="BBE0E3"/>
          </a:solidFill>
          <a:ln w="38100" cap="flat" cmpd="sng" algn="ctr">
            <a:solidFill>
              <a:srgbClr val="008000"/>
            </a:solidFill>
            <a:prstDash val="solid"/>
            <a:round/>
            <a:headEnd type="none" w="med" len="med"/>
            <a:tailEnd type="arrow"/>
          </a:ln>
          <a:effectLst/>
        </p:spPr>
      </p:cxnSp>
      <p:sp>
        <p:nvSpPr>
          <p:cNvPr id="44" name="TextBox 43"/>
          <p:cNvSpPr txBox="1"/>
          <p:nvPr/>
        </p:nvSpPr>
        <p:spPr>
          <a:xfrm>
            <a:off x="17983200" y="10210800"/>
            <a:ext cx="6172200" cy="2369880"/>
          </a:xfrm>
          <a:prstGeom prst="rect">
            <a:avLst/>
          </a:prstGeom>
          <a:noFill/>
          <a:ln>
            <a:solidFill>
              <a:schemeClr val="tx1"/>
            </a:solidFill>
          </a:ln>
        </p:spPr>
        <p:txBody>
          <a:bodyPr wrap="square" rtlCol="0">
            <a:spAutoFit/>
          </a:bodyPr>
          <a:lstStyle/>
          <a:p>
            <a:r>
              <a:rPr lang="en-US" sz="3600" b="1" dirty="0" smtClean="0"/>
              <a:t>Link to Science Domain</a:t>
            </a:r>
          </a:p>
          <a:p>
            <a:r>
              <a:rPr lang="en-US" sz="2800" dirty="0" smtClean="0"/>
              <a:t>We should here how we can link to a specific science domain</a:t>
            </a:r>
          </a:p>
          <a:p>
            <a:r>
              <a:rPr lang="en-US" sz="2800" dirty="0" smtClean="0"/>
              <a:t>Ontologies, such as VSTO, and other tools, such as </a:t>
            </a:r>
            <a:r>
              <a:rPr lang="en-US" sz="2800" dirty="0" err="1" smtClean="0"/>
              <a:t>ToolMatch</a:t>
            </a:r>
            <a:endParaRPr lang="en-US" sz="28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itle &amp; Bullets">
  <a:themeElements>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a:majorFont>
        <a:latin typeface="Times"/>
        <a:ea typeface="ヒラギノ明朝 ProN W3"/>
        <a:cs typeface="ヒラギノ明朝 ProN W3"/>
      </a:majorFont>
      <a:minorFont>
        <a:latin typeface="Times"/>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defRPr>
        </a:defPPr>
      </a:lstStyle>
    </a:spDef>
    <a:lnDef>
      <a:spPr bwMode="auto">
        <a:xfrm>
          <a:off x="0" y="0"/>
          <a:ext cx="1" cy="1"/>
        </a:xfrm>
        <a:custGeom>
          <a:avLst/>
          <a:gdLst/>
          <a:ahLst/>
          <a:cxnLst/>
          <a:rect l="0" t="0" r="0" b="0"/>
          <a:pathLst/>
        </a:custGeom>
        <a:solidFill>
          <a:srgbClr val="BBE0E3"/>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39694</TotalTime>
  <Pages>0</Pages>
  <Words>1866</Words>
  <Characters>0</Characters>
  <Application>Microsoft Macintosh PowerPoint</Application>
  <PresentationFormat>Custom</PresentationFormat>
  <Lines>0</Lines>
  <Paragraphs>188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Title &amp; Bullets</vt:lpstr>
      <vt:lpstr>PowerPoint Presentation</vt:lpstr>
    </vt:vector>
  </TitlesOfParts>
  <Manager>Peter Fox</Manager>
  <Company>Rensselaer Polytechnic Institute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Social and Personal Factors in Semantic Infusion Projects</dc:subject>
  <dc:creator>Patrick West</dc:creator>
  <cp:keywords/>
  <dc:description/>
  <cp:lastModifiedBy>Dawn Wright</cp:lastModifiedBy>
  <cp:revision>304</cp:revision>
  <cp:lastPrinted>2011-12-03T03:51:47Z</cp:lastPrinted>
  <dcterms:created xsi:type="dcterms:W3CDTF">2010-06-10T14:20:48Z</dcterms:created>
  <dcterms:modified xsi:type="dcterms:W3CDTF">2013-12-17T23:00:49Z</dcterms:modified>
  <cp:category/>
</cp:coreProperties>
</file>